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2" r:id="rId2"/>
    <p:sldMasterId id="2147483832" r:id="rId3"/>
    <p:sldMasterId id="2147483726" r:id="rId4"/>
    <p:sldMasterId id="2147483859" r:id="rId5"/>
  </p:sldMasterIdLst>
  <p:notesMasterIdLst>
    <p:notesMasterId r:id="rId8"/>
  </p:notesMasterIdLst>
  <p:handoutMasterIdLst>
    <p:handoutMasterId r:id="rId9"/>
  </p:handoutMasterIdLst>
  <p:sldIdLst>
    <p:sldId id="912" r:id="rId6"/>
    <p:sldId id="586" r:id="rId7"/>
  </p:sldIdLst>
  <p:sldSz cx="9144000" cy="6858000" type="screen4x3"/>
  <p:notesSz cx="6858000" cy="9945688"/>
  <p:custShowLst>
    <p:custShow name="1 Make your plan" id="0">
      <p:sldLst/>
    </p:custShow>
    <p:custShow name="Disclaimer" id="1">
      <p:sldLst/>
    </p:custShow>
    <p:custShow name="FAIS" id="2">
      <p:sldLst/>
    </p:custShow>
    <p:custShow name="MAIN MENU" id="3">
      <p:sldLst/>
    </p:custShow>
  </p:custShow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0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pos="1837" userDrawn="1">
          <p15:clr>
            <a:srgbClr val="A4A3A4"/>
          </p15:clr>
        </p15:guide>
        <p15:guide id="5" orient="horz" pos="3989">
          <p15:clr>
            <a:srgbClr val="A4A3A4"/>
          </p15:clr>
        </p15:guide>
        <p15:guide id="6" orient="horz" pos="592">
          <p15:clr>
            <a:srgbClr val="A4A3A4"/>
          </p15:clr>
        </p15:guide>
        <p15:guide id="7" pos="5561">
          <p15:clr>
            <a:srgbClr val="A4A3A4"/>
          </p15:clr>
        </p15:guide>
        <p15:guide id="8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2"/>
    <a:srgbClr val="FFFFFF"/>
    <a:srgbClr val="3ABC15"/>
    <a:srgbClr val="172859"/>
    <a:srgbClr val="000000"/>
    <a:srgbClr val="B9DBFF"/>
    <a:srgbClr val="FFCC66"/>
    <a:srgbClr val="646567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78028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932" y="72"/>
      </p:cViewPr>
      <p:guideLst>
        <p:guide pos="3810"/>
        <p:guide orient="horz" pos="2183"/>
        <p:guide orient="horz" pos="618"/>
        <p:guide pos="1837"/>
        <p:guide orient="horz" pos="3989"/>
        <p:guide orient="horz" pos="592"/>
        <p:guide pos="5561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4008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newham\Documents\2023\Resources\Policing\SAPS%20Resourcing%20and%20Performance\SAPS%20Resource%20&amp;%20Performance%20Trend%202012%20-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62167892169148E-2"/>
          <c:y val="3.0063060875741766E-2"/>
          <c:w val="0.94077156829284203"/>
          <c:h val="0.812505471187414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Sheet1!$A$4:$A$15</c:f>
              <c:strCache>
                <c:ptCount val="12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</c:v>
                </c:pt>
                <c:pt idx="9">
                  <c:v>2020/2021</c:v>
                </c:pt>
                <c:pt idx="10">
                  <c:v>2022/2023</c:v>
                </c:pt>
                <c:pt idx="11">
                  <c:v>2023/2024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57.9</c:v>
                </c:pt>
                <c:pt idx="1">
                  <c:v>63.1</c:v>
                </c:pt>
                <c:pt idx="2">
                  <c:v>68.8</c:v>
                </c:pt>
                <c:pt idx="3">
                  <c:v>72.5</c:v>
                </c:pt>
                <c:pt idx="4">
                  <c:v>76.7</c:v>
                </c:pt>
                <c:pt idx="5">
                  <c:v>81</c:v>
                </c:pt>
                <c:pt idx="6">
                  <c:v>86.6</c:v>
                </c:pt>
                <c:pt idx="7">
                  <c:v>90.4</c:v>
                </c:pt>
                <c:pt idx="8">
                  <c:v>96.1</c:v>
                </c:pt>
                <c:pt idx="9">
                  <c:v>100.5</c:v>
                </c:pt>
                <c:pt idx="10">
                  <c:v>102.1</c:v>
                </c:pt>
                <c:pt idx="11">
                  <c:v>109.1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A-AA4E-8CC6-B26C5DB6F8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6171168"/>
        <c:axId val="655467072"/>
      </c:barChart>
      <c:catAx>
        <c:axId val="6861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67072"/>
        <c:crosses val="autoZero"/>
        <c:auto val="1"/>
        <c:lblAlgn val="ctr"/>
        <c:lblOffset val="100"/>
        <c:noMultiLvlLbl val="0"/>
      </c:catAx>
      <c:valAx>
        <c:axId val="65546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17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6201-D4AA-4AC5-A863-C8612BB589AB}" type="datetimeFigureOut">
              <a:rPr lang="en-ZA" smtClean="0"/>
              <a:t>2024/04/18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9356-79D5-4873-8F0C-CCF14943B8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934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6916-59C1-4B93-8664-CBF67B6B5B8B}" type="datetimeFigureOut">
              <a:rPr lang="en-ZA" smtClean="0"/>
              <a:t>2024/04/18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C66F-0AF1-4DF3-8631-B89DAFD6D0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75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66F-0AF1-4DF3-8631-B89DAFD6D01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751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66F-0AF1-4DF3-8631-B89DAFD6D019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10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3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967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4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61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9120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81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4801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2597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1213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7728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392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288" y="765175"/>
            <a:ext cx="1979712" cy="6092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accent1"/>
                </a:solidFill>
              </a:rPr>
              <a:t>for Security Studies </a:t>
            </a:r>
            <a:r>
              <a:rPr lang="en-ZA" sz="800" dirty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18 April 2024</a:t>
            </a:fld>
            <a:endParaRPr lang="en-ZA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9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6E60-A1A8-2763-E029-0E714D8A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3737-DBA4-B78A-9EE0-8F87D58A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B123-38C1-2914-5D06-E9460569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3830-457C-A64B-995C-973C38676D5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4B931-D43E-9B74-6E20-F32B0C59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53305-96A3-C471-0CA1-34502D08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0FFD-D595-DC49-BCBB-8A835EC90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288" y="765175"/>
            <a:ext cx="1979712" cy="60928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accent1"/>
                </a:solidFill>
              </a:rPr>
              <a:t>for Security Studies </a:t>
            </a:r>
            <a:r>
              <a:rPr lang="en-ZA" sz="800" dirty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18 April 2024</a:t>
            </a:fld>
            <a:endParaRPr lang="en-ZA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0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02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29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53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73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68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612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82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805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7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8996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94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13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9496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360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332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5255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230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6816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71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Y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28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Y 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288" y="765175"/>
            <a:ext cx="1979712" cy="6092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accent1"/>
                </a:solidFill>
              </a:rPr>
              <a:t>for Security Studies </a:t>
            </a:r>
            <a:r>
              <a:rPr lang="en-ZA" sz="800" dirty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18 April 2024</a:t>
            </a:fld>
            <a:endParaRPr lang="en-ZA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57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82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1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89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35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612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15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0871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7508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93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72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1584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40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4583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5318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032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139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Y 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6067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STRIP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5256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18 April 2024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70385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37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BLUE STRIP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388" y="765175"/>
            <a:ext cx="1979612" cy="5256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18 April 2024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54967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15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86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7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32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6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5148" userDrawn="1">
          <p15:clr>
            <a:srgbClr val="FBAE40"/>
          </p15:clr>
        </p15:guide>
        <p15:guide id="4" pos="612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44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5148" userDrawn="1">
          <p15:clr>
            <a:srgbClr val="FBAE40"/>
          </p15:clr>
        </p15:guide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966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49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61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75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 userDrawn="1">
          <p15:clr>
            <a:srgbClr val="FBAE40"/>
          </p15:clr>
        </p15:guide>
        <p15:guide id="2" orient="horz" pos="1003" userDrawn="1">
          <p15:clr>
            <a:srgbClr val="FBAE40"/>
          </p15:clr>
        </p15:guide>
        <p15:guide id="3" pos="612" userDrawn="1">
          <p15:clr>
            <a:srgbClr val="FBAE40"/>
          </p15:clr>
        </p15:guide>
        <p15:guide id="4" pos="514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8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95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86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162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251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2122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S BLUE STRIP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309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2929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STRIP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4211960" y="1520788"/>
            <a:ext cx="4754487" cy="4594490"/>
            <a:chOff x="4211960" y="1520788"/>
            <a:chExt cx="4754487" cy="459449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1960" y="1520788"/>
              <a:ext cx="4754487" cy="448939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rot="17912184">
              <a:off x="7592582" y="5530224"/>
              <a:ext cx="770635" cy="3994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800" b="1" dirty="0">
                  <a:solidFill>
                    <a:schemeClr val="bg1"/>
                  </a:solidFill>
                  <a:latin typeface="Arial Black" pitchFamily="34" charset="0"/>
                </a:rPr>
                <a:t>CONGO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83027" y="5635126"/>
              <a:ext cx="798948" cy="3994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800" b="1" dirty="0">
                  <a:solidFill>
                    <a:schemeClr val="bg1"/>
                  </a:solidFill>
                  <a:latin typeface="Arial Black" pitchFamily="34" charset="0"/>
                </a:rPr>
                <a:t>GABON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954044" y="5117758"/>
            <a:ext cx="1036396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CAMEROON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1202" y="4640082"/>
            <a:ext cx="730647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COTE D`IVOIRE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5656020" y="4653606"/>
            <a:ext cx="751714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GHANA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9396" y="4541694"/>
            <a:ext cx="798948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NIGERIA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16116" y="4149080"/>
            <a:ext cx="809440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BURKINA FASO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6194821" y="4583127"/>
            <a:ext cx="53263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BENIN</a:t>
            </a:r>
          </a:p>
        </p:txBody>
      </p:sp>
      <p:sp>
        <p:nvSpPr>
          <p:cNvPr id="27" name="Rectangle 26" hidden="1"/>
          <p:cNvSpPr/>
          <p:nvPr/>
        </p:nvSpPr>
        <p:spPr>
          <a:xfrm>
            <a:off x="7985092" y="5879982"/>
            <a:ext cx="1065264" cy="66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800" b="1" dirty="0">
                <a:solidFill>
                  <a:schemeClr val="bg1"/>
                </a:solidFill>
                <a:latin typeface="Arial Black" pitchFamily="34" charset="0"/>
              </a:rPr>
              <a:t>DEMOCRATIC REPUBLIC </a:t>
            </a:r>
            <a:br>
              <a:rPr lang="en-ZA" sz="8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ZA" sz="800" b="1" dirty="0">
                <a:solidFill>
                  <a:schemeClr val="bg1"/>
                </a:solidFill>
                <a:latin typeface="Arial Black" pitchFamily="34" charset="0"/>
              </a:rPr>
              <a:t>OF THE CONGO</a:t>
            </a:r>
          </a:p>
          <a:p>
            <a:pPr algn="ctr"/>
            <a:r>
              <a:rPr lang="en-ZA" sz="800" b="1" dirty="0">
                <a:solidFill>
                  <a:schemeClr val="bg1"/>
                </a:solidFill>
                <a:latin typeface="Arial Black" pitchFamily="34" charset="0"/>
              </a:rPr>
              <a:t>(ZAIRE)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11367" y="4810742"/>
            <a:ext cx="1731053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800" b="1" dirty="0">
                <a:solidFill>
                  <a:schemeClr val="bg1"/>
                </a:solidFill>
                <a:latin typeface="Arial Black" pitchFamily="34" charset="0"/>
              </a:rPr>
              <a:t>CAR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16116" y="2301884"/>
            <a:ext cx="1065264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ALGERIA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19224" y="3957518"/>
            <a:ext cx="1226280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THE GAMBIA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59801" y="4397678"/>
            <a:ext cx="783575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GUINEA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83567" y="5283632"/>
            <a:ext cx="1331579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800" b="1" dirty="0">
                <a:solidFill>
                  <a:schemeClr val="bg1"/>
                </a:solidFill>
                <a:latin typeface="Arial Black" pitchFamily="34" charset="0"/>
              </a:rPr>
              <a:t>EQUATORIAL GUINEA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43316" y="4200432"/>
            <a:ext cx="1864211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GUINEA-BISSAU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19834" y="2435042"/>
            <a:ext cx="932106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LIBYA</a:t>
            </a:r>
          </a:p>
        </p:txBody>
      </p:sp>
      <p:sp>
        <p:nvSpPr>
          <p:cNvPr id="40" name="Rectangle 39"/>
          <p:cNvSpPr/>
          <p:nvPr/>
        </p:nvSpPr>
        <p:spPr>
          <a:xfrm rot="19400744">
            <a:off x="5053905" y="1861076"/>
            <a:ext cx="116287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MOROCCO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55623" y="3500306"/>
            <a:ext cx="53263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MALI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24043" y="3367148"/>
            <a:ext cx="119842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MAURITANIA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36296" y="3392996"/>
            <a:ext cx="53263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NIGER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76600" y="4565570"/>
            <a:ext cx="1270090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SIERRA LEONE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91412" y="3766622"/>
            <a:ext cx="932106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SENEGAL</a:t>
            </a:r>
          </a:p>
        </p:txBody>
      </p:sp>
      <p:sp>
        <p:nvSpPr>
          <p:cNvPr id="50" name="5-Point Star 49" hidden="1"/>
          <p:cNvSpPr/>
          <p:nvPr/>
        </p:nvSpPr>
        <p:spPr>
          <a:xfrm>
            <a:off x="6958089" y="5683106"/>
            <a:ext cx="84546" cy="8454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180000" bIns="0" rtlCol="0" anchor="ctr"/>
          <a:lstStyle/>
          <a:p>
            <a:pPr algn="r"/>
            <a:r>
              <a:rPr lang="en-ZA" sz="700" b="1" dirty="0">
                <a:solidFill>
                  <a:schemeClr val="bg1"/>
                </a:solidFill>
                <a:latin typeface="Arial Black" pitchFamily="34" charset="0"/>
              </a:rPr>
              <a:t>SAO TOME </a:t>
            </a:r>
            <a:br>
              <a:rPr lang="en-ZA" sz="7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ZA" sz="700" b="1" dirty="0">
                <a:solidFill>
                  <a:schemeClr val="bg1"/>
                </a:solidFill>
                <a:latin typeface="Arial Black" pitchFamily="34" charset="0"/>
              </a:rPr>
              <a:t>AND PRINCIPE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19308" y="3766622"/>
            <a:ext cx="53263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CHAD</a:t>
            </a:r>
          </a:p>
        </p:txBody>
      </p:sp>
      <p:sp>
        <p:nvSpPr>
          <p:cNvPr id="53" name="Rectangle 52"/>
          <p:cNvSpPr/>
          <p:nvPr/>
        </p:nvSpPr>
        <p:spPr>
          <a:xfrm rot="5400000">
            <a:off x="6021939" y="4619131"/>
            <a:ext cx="53263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TOGO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66970" y="1805390"/>
            <a:ext cx="873382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TUNISIA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84132" y="4911940"/>
            <a:ext cx="932106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b="1" dirty="0">
                <a:solidFill>
                  <a:schemeClr val="bg1"/>
                </a:solidFill>
                <a:latin typeface="Arial Black" pitchFamily="34" charset="0"/>
              </a:rPr>
              <a:t>LIBERIA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57727" y="2701358"/>
            <a:ext cx="1007535" cy="39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00" b="1" dirty="0">
                <a:solidFill>
                  <a:schemeClr val="bg1"/>
                </a:solidFill>
                <a:latin typeface="Arial Black" pitchFamily="34" charset="0"/>
              </a:rPr>
              <a:t>WESTERN </a:t>
            </a:r>
            <a:br>
              <a:rPr lang="en-ZA" sz="7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ZA" sz="700" b="1" dirty="0">
                <a:solidFill>
                  <a:schemeClr val="bg1"/>
                </a:solidFill>
                <a:latin typeface="Arial Black" pitchFamily="34" charset="0"/>
              </a:rPr>
              <a:t>SAHARA</a:t>
            </a:r>
          </a:p>
        </p:txBody>
      </p:sp>
    </p:spTree>
    <p:extLst>
      <p:ext uri="{BB962C8B-B14F-4D97-AF65-F5344CB8AC3E}">
        <p14:creationId xmlns:p14="http://schemas.microsoft.com/office/powerpoint/2010/main" val="29754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STRIP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5175"/>
            <a:ext cx="9144000" cy="525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18 April 2024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62873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4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1746" userDrawn="1">
          <p15:clr>
            <a:srgbClr val="FBAE40"/>
          </p15:clr>
        </p15:guide>
        <p15:guide id="4" pos="514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S GREEN STRIP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64388" y="765175"/>
            <a:ext cx="1979612" cy="525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851" y="1054100"/>
            <a:ext cx="5179312" cy="10795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9388" y="2349500"/>
            <a:ext cx="5182535" cy="10795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ZA" sz="1800" b="1" cap="none" baseline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9388" y="3644900"/>
            <a:ext cx="5182535" cy="10795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1800" b="0" cap="none" baseline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9388" y="4941888"/>
            <a:ext cx="5182535" cy="10795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ZA" sz="1600" b="0" cap="none" baseline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bg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bg1"/>
                </a:solidFill>
              </a:rPr>
              <a:t>for Security Studies </a:t>
            </a:r>
            <a:r>
              <a:rPr lang="en-ZA" sz="800" dirty="0">
                <a:solidFill>
                  <a:schemeClr val="bg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bg1"/>
                </a:solidFill>
              </a:rPr>
              <a:pPr algn="l"/>
              <a:t>18 April 2024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75656" y="6237288"/>
            <a:ext cx="7668344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sz="1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18 April 2024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24189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26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93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612" y="1053000"/>
            <a:ext cx="6985611" cy="4968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77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27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0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612" userDrawn="1">
          <p15:clr>
            <a:srgbClr val="FBAE40"/>
          </p15:clr>
        </p15:guide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5148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1979612" y="1053000"/>
            <a:ext cx="6985611" cy="4968388"/>
          </a:xfrm>
        </p:spPr>
        <p:txBody>
          <a:bodyPr/>
          <a:lstStyle/>
          <a:p>
            <a:endParaRPr lang="en-Z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7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1746" userDrawn="1">
          <p15:clr>
            <a:srgbClr val="FBAE40"/>
          </p15:clr>
        </p15:guide>
        <p15:guide id="1" orient="horz" pos="345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5148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348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836023"/>
            <a:ext cx="9144000" cy="518536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00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QUOTE STRI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9612" y="1052513"/>
            <a:ext cx="7164387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53000"/>
            <a:ext cx="1584326" cy="4968388"/>
          </a:xfrm>
          <a:solidFill>
            <a:schemeClr val="accent3">
              <a:lumMod val="75000"/>
            </a:schemeClr>
          </a:solidFill>
        </p:spPr>
        <p:txBody>
          <a:bodyPr lIns="36000" tIns="36000" rIns="36000" bIns="36000" anchor="ctr">
            <a:normAutofit/>
          </a:bodyPr>
          <a:lstStyle>
            <a:lvl1pPr algn="l">
              <a:defRPr sz="16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69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BL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5"/>
          </p:nvPr>
        </p:nvSpPr>
        <p:spPr>
          <a:xfrm>
            <a:off x="0" y="818607"/>
            <a:ext cx="9144000" cy="5202782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5344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66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PICTUR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79612" y="1052513"/>
            <a:ext cx="6984776" cy="4968875"/>
          </a:xfrm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4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735263" y="1052513"/>
            <a:ext cx="3673475" cy="5184775"/>
          </a:xfrm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86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953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031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2436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S GREEN STRIP INFOGRAPH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5454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 GREEN STRIP INFOGRAPHIC GRE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388" y="1052513"/>
            <a:ext cx="8785225" cy="4968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262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accent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accent1"/>
                </a:solidFill>
              </a:rPr>
              <a:t>for Security Studies </a:t>
            </a:r>
            <a:r>
              <a:rPr lang="en-ZA" sz="800" dirty="0">
                <a:solidFill>
                  <a:schemeClr val="accent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accent1"/>
                </a:solidFill>
              </a:rPr>
              <a:pPr algn="l"/>
              <a:t>18 April 2024</a:t>
            </a:fld>
            <a:endParaRPr lang="en-ZA" sz="800" dirty="0">
              <a:solidFill>
                <a:schemeClr val="accent1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Create</a:t>
            </a: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Grow</a:t>
            </a: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Protect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96863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11" r:id="rId2"/>
    <p:sldLayoutId id="2147483675" r:id="rId3"/>
    <p:sldLayoutId id="2147483693" r:id="rId4"/>
    <p:sldLayoutId id="2147483807" r:id="rId5"/>
    <p:sldLayoutId id="2147483691" r:id="rId6"/>
    <p:sldLayoutId id="2147483704" r:id="rId7"/>
    <p:sldLayoutId id="2147483808" r:id="rId8"/>
    <p:sldLayoutId id="2147483703" r:id="rId9"/>
    <p:sldLayoutId id="2147483705" r:id="rId10"/>
    <p:sldLayoutId id="2147483809" r:id="rId11"/>
    <p:sldLayoutId id="2147483754" r:id="rId12"/>
    <p:sldLayoutId id="2147483752" r:id="rId13"/>
    <p:sldLayoutId id="2147483702" r:id="rId14"/>
    <p:sldLayoutId id="2147483694" r:id="rId15"/>
    <p:sldLayoutId id="2147483695" r:id="rId16"/>
    <p:sldLayoutId id="2147483696" r:id="rId17"/>
    <p:sldLayoutId id="2147483697" r:id="rId18"/>
    <p:sldLayoutId id="2147483810" r:id="rId19"/>
    <p:sldLayoutId id="214748387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accent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1"/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1111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8" pos="4649" userDrawn="1">
          <p15:clr>
            <a:srgbClr val="F26B43"/>
          </p15:clr>
        </p15:guide>
        <p15:guide id="9" pos="1247" userDrawn="1">
          <p15:clr>
            <a:srgbClr val="F26B43"/>
          </p15:clr>
        </p15:guide>
        <p15:guide id="10" pos="2245" userDrawn="1">
          <p15:clr>
            <a:srgbClr val="F26B43"/>
          </p15:clr>
        </p15:guide>
        <p15:guide id="11" pos="2381" userDrawn="1">
          <p15:clr>
            <a:srgbClr val="F26B43"/>
          </p15:clr>
        </p15:guide>
        <p15:guide id="12" pos="3379" userDrawn="1">
          <p15:clr>
            <a:srgbClr val="F26B43"/>
          </p15:clr>
        </p15:guide>
        <p15:guide id="13" pos="3515" userDrawn="1">
          <p15:clr>
            <a:srgbClr val="F26B43"/>
          </p15:clr>
        </p15:guide>
        <p15:guide id="14" pos="4513" userDrawn="1">
          <p15:clr>
            <a:srgbClr val="F26B43"/>
          </p15:clr>
        </p15:guide>
        <p15:guide id="15" orient="horz" pos="1344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2296" userDrawn="1">
          <p15:clr>
            <a:srgbClr val="F26B43"/>
          </p15:clr>
        </p15:guide>
        <p15:guide id="20" orient="horz" pos="2976" userDrawn="1">
          <p15:clr>
            <a:srgbClr val="F26B43"/>
          </p15:clr>
        </p15:guide>
        <p15:guide id="21" orient="horz" pos="3112" userDrawn="1">
          <p15:clr>
            <a:srgbClr val="F26B43"/>
          </p15:clr>
        </p15:guide>
        <p15:guide id="22" orient="horz" pos="4201" userDrawn="1">
          <p15:clr>
            <a:srgbClr val="F26B43"/>
          </p15:clr>
        </p15:guide>
        <p15:guide id="23" orient="horz" pos="3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tx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tx1"/>
                </a:solidFill>
              </a:rPr>
              <a:t>for Security Studies </a:t>
            </a:r>
            <a:r>
              <a:rPr lang="en-ZA" sz="800" dirty="0">
                <a:solidFill>
                  <a:schemeClr val="tx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tx1"/>
                </a:solidFill>
              </a:rPr>
              <a:pPr algn="l"/>
              <a:t>18 April 2024</a:t>
            </a:fld>
            <a:endParaRPr lang="en-ZA" sz="800" dirty="0">
              <a:solidFill>
                <a:schemeClr val="tx1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Create</a:t>
            </a: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Grow</a:t>
            </a: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Protect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1106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tx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650735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l"/>
            <a:r>
              <a:rPr lang="en-ZA" sz="800" dirty="0">
                <a:solidFill>
                  <a:schemeClr val="tx1"/>
                </a:solidFill>
              </a:rPr>
              <a:t>© Copyright – Institute </a:t>
            </a:r>
            <a:r>
              <a:rPr lang="en-ZA" sz="800" baseline="0" dirty="0">
                <a:solidFill>
                  <a:schemeClr val="tx1"/>
                </a:solidFill>
              </a:rPr>
              <a:t>for Security Studies </a:t>
            </a:r>
            <a:r>
              <a:rPr lang="en-ZA" sz="800" dirty="0">
                <a:solidFill>
                  <a:schemeClr val="tx1"/>
                </a:solidFill>
              </a:rPr>
              <a:t>– </a:t>
            </a:r>
            <a:fld id="{DFBC1DC7-5713-4607-A3D7-8C186A1D215B}" type="datetime3">
              <a:rPr lang="en-ZA" sz="800" smtClean="0">
                <a:solidFill>
                  <a:schemeClr val="tx1"/>
                </a:solidFill>
              </a:rPr>
              <a:pPr algn="l"/>
              <a:t>18 April 2024</a:t>
            </a:fld>
            <a:endParaRPr lang="en-ZA" sz="800" dirty="0">
              <a:solidFill>
                <a:schemeClr val="tx1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Create</a:t>
            </a: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Grow</a:t>
            </a: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Protect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8" y="66512"/>
            <a:ext cx="1800225" cy="6057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765175"/>
            <a:ext cx="9144000" cy="71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2779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tx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18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16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39652" y="6237288"/>
            <a:ext cx="7704348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Create</a:t>
            </a: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Grow</a:t>
            </a: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Protect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18 April 2024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27906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52" r:id="rId2"/>
    <p:sldLayoutId id="2147483728" r:id="rId3"/>
    <p:sldLayoutId id="2147483729" r:id="rId4"/>
    <p:sldLayoutId id="2147483853" r:id="rId5"/>
    <p:sldLayoutId id="2147483730" r:id="rId6"/>
    <p:sldLayoutId id="2147483731" r:id="rId7"/>
    <p:sldLayoutId id="2147483854" r:id="rId8"/>
    <p:sldLayoutId id="2147483732" r:id="rId9"/>
    <p:sldLayoutId id="2147483733" r:id="rId10"/>
    <p:sldLayoutId id="2147483855" r:id="rId11"/>
    <p:sldLayoutId id="2147483753" r:id="rId12"/>
    <p:sldLayoutId id="2147483856" r:id="rId13"/>
    <p:sldLayoutId id="2147483734" r:id="rId14"/>
    <p:sldLayoutId id="2147483735" r:id="rId15"/>
    <p:sldLayoutId id="2147483737" r:id="rId16"/>
    <p:sldLayoutId id="2147483736" r:id="rId17"/>
    <p:sldLayoutId id="2147483857" r:id="rId18"/>
    <p:sldLayoutId id="2147483858" r:id="rId19"/>
    <p:sldLayoutId id="214748374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accent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1"/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39652" y="6237288"/>
            <a:ext cx="7704348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9" y="0"/>
            <a:ext cx="6480843" cy="765000"/>
          </a:xfrm>
          <a:prstGeom prst="rect">
            <a:avLst/>
          </a:prstGeom>
        </p:spPr>
        <p:txBody>
          <a:bodyPr vert="horz" lIns="0" tIns="0" rIns="0" bIns="18000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8" y="1053000"/>
            <a:ext cx="8785836" cy="4968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>
          <a:xfrm>
            <a:off x="179387" y="6021388"/>
            <a:ext cx="8785225" cy="2158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7" name="TextBox 86" hidden="1"/>
          <p:cNvSpPr txBox="1"/>
          <p:nvPr userDrawn="1"/>
        </p:nvSpPr>
        <p:spPr>
          <a:xfrm>
            <a:off x="139361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Create</a:t>
            </a:r>
          </a:p>
        </p:txBody>
      </p:sp>
      <p:sp>
        <p:nvSpPr>
          <p:cNvPr id="88" name="TextBox 87" hidden="1"/>
          <p:cNvSpPr txBox="1"/>
          <p:nvPr userDrawn="1"/>
        </p:nvSpPr>
        <p:spPr>
          <a:xfrm>
            <a:off x="701220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Grow</a:t>
            </a:r>
          </a:p>
        </p:txBody>
      </p:sp>
      <p:sp>
        <p:nvSpPr>
          <p:cNvPr id="89" name="TextBox 88" hidden="1"/>
          <p:cNvSpPr txBox="1"/>
          <p:nvPr userDrawn="1"/>
        </p:nvSpPr>
        <p:spPr>
          <a:xfrm>
            <a:off x="1272316" y="6292234"/>
            <a:ext cx="504612" cy="2327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ZA" sz="1100" b="1" dirty="0">
                <a:solidFill>
                  <a:schemeClr val="bg2"/>
                </a:solidFill>
              </a:rPr>
              <a:t>Protect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6233175"/>
            <a:ext cx="1296268" cy="436185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965120" y="6489700"/>
            <a:ext cx="179388" cy="1793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A6314156-D77B-4F23-91FF-7B77E431775B}" type="slidenum">
              <a:rPr lang="en-ZA" sz="800" smtClean="0">
                <a:solidFill>
                  <a:schemeClr val="bg1"/>
                </a:solidFill>
              </a:rPr>
              <a:pPr algn="ctr"/>
              <a:t>‹#›</a:t>
            </a:fld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19772" y="6669360"/>
            <a:ext cx="4104612" cy="14408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ctr"/>
            <a:r>
              <a:rPr lang="en-ZA" sz="800" dirty="0"/>
              <a:t>© Copyright – Institute for Security Studies – </a:t>
            </a:r>
            <a:fld id="{DFBC1DC7-5713-4607-A3D7-8C186A1D215B}" type="datetime3">
              <a:rPr lang="en-ZA" sz="800" smtClean="0"/>
              <a:pPr lvl="0" algn="ctr"/>
              <a:t>18 April 2024</a:t>
            </a:fld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17064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tx1"/>
          </a:solidFill>
          <a:latin typeface="Arial Narrow" panose="020B0606020202030204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182563" indent="-182563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357188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-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541338" indent="-1841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715963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-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1111">
          <p15:clr>
            <a:srgbClr val="F26B43"/>
          </p15:clr>
        </p15:guide>
        <p15:guide id="7" orient="horz" pos="663">
          <p15:clr>
            <a:srgbClr val="F26B43"/>
          </p15:clr>
        </p15:guide>
        <p15:guide id="8" pos="4649">
          <p15:clr>
            <a:srgbClr val="F26B43"/>
          </p15:clr>
        </p15:guide>
        <p15:guide id="9" pos="1247">
          <p15:clr>
            <a:srgbClr val="F26B43"/>
          </p15:clr>
        </p15:guide>
        <p15:guide id="10" pos="2245">
          <p15:clr>
            <a:srgbClr val="F26B43"/>
          </p15:clr>
        </p15:guide>
        <p15:guide id="11" pos="2381">
          <p15:clr>
            <a:srgbClr val="F26B43"/>
          </p15:clr>
        </p15:guide>
        <p15:guide id="12" pos="3379">
          <p15:clr>
            <a:srgbClr val="F26B43"/>
          </p15:clr>
        </p15:guide>
        <p15:guide id="13" pos="3515">
          <p15:clr>
            <a:srgbClr val="F26B43"/>
          </p15:clr>
        </p15:guide>
        <p15:guide id="14" pos="4513">
          <p15:clr>
            <a:srgbClr val="F26B43"/>
          </p15:clr>
        </p15:guide>
        <p15:guide id="15" orient="horz" pos="1344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296">
          <p15:clr>
            <a:srgbClr val="F26B43"/>
          </p15:clr>
        </p15:guide>
        <p15:guide id="19" orient="horz" pos="2976">
          <p15:clr>
            <a:srgbClr val="F26B43"/>
          </p15:clr>
        </p15:guide>
        <p15:guide id="20" orient="horz" pos="3112">
          <p15:clr>
            <a:srgbClr val="F26B43"/>
          </p15:clr>
        </p15:guide>
        <p15:guide id="21" orient="horz" pos="4201">
          <p15:clr>
            <a:srgbClr val="F26B43"/>
          </p15:clr>
        </p15:guide>
        <p15:guide id="22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4F2E-A954-D14A-8D20-F65CAF7D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Murder and Robbery?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1DCB-58FF-59D0-57D9-10D20A7D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398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30B635-1328-3CF5-14F4-A7F285776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023" y="0"/>
            <a:ext cx="9194045" cy="63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9EB6-D4F6-414A-B279-0E2E480D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SAPS Budget - 10 Year Trend (R billions)</a:t>
            </a: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6373F-03A3-E549-B102-A009BE65763E}"/>
              </a:ext>
            </a:extLst>
          </p:cNvPr>
          <p:cNvSpPr txBox="1"/>
          <p:nvPr/>
        </p:nvSpPr>
        <p:spPr>
          <a:xfrm>
            <a:off x="1145605" y="1213166"/>
            <a:ext cx="3610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73,6 %increase between 2011/12 &amp; 2021/22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AFEBC2-A2B3-4686-F7A5-8207143DD074}"/>
              </a:ext>
            </a:extLst>
          </p:cNvPr>
          <p:cNvGraphicFramePr>
            <a:graphicFrameLocks/>
          </p:cNvGraphicFramePr>
          <p:nvPr/>
        </p:nvGraphicFramePr>
        <p:xfrm>
          <a:off x="339579" y="1046606"/>
          <a:ext cx="8077911" cy="536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2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9c6e1b7eec24dffd77a66ee1a9af9ebbf581b"/>
</p:tagLst>
</file>

<file path=ppt/theme/theme1.xml><?xml version="1.0" encoding="utf-8"?>
<a:theme xmlns:a="http://schemas.openxmlformats.org/drawingml/2006/main" name="ISS BLUE">
  <a:themeElements>
    <a:clrScheme name="Custom 1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S GREEN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S GREY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SS BLUE STRIP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SS GREEN STRIP">
  <a:themeElements>
    <a:clrScheme name="ISS">
      <a:dk1>
        <a:srgbClr val="000000"/>
      </a:dk1>
      <a:lt1>
        <a:srgbClr val="FFFFFF"/>
      </a:lt1>
      <a:dk2>
        <a:srgbClr val="646567"/>
      </a:dk2>
      <a:lt2>
        <a:srgbClr val="E0E1E3"/>
      </a:lt2>
      <a:accent1>
        <a:srgbClr val="172859"/>
      </a:accent1>
      <a:accent2>
        <a:srgbClr val="004EA2"/>
      </a:accent2>
      <a:accent3>
        <a:srgbClr val="5C965E"/>
      </a:accent3>
      <a:accent4>
        <a:srgbClr val="C8C9CB"/>
      </a:accent4>
      <a:accent5>
        <a:srgbClr val="FF6D01"/>
      </a:accent5>
      <a:accent6>
        <a:srgbClr val="C00000"/>
      </a:accent6>
      <a:hlink>
        <a:srgbClr val="739ABC"/>
      </a:hlink>
      <a:folHlink>
        <a:srgbClr val="0070C0"/>
      </a:folHlink>
    </a:clrScheme>
    <a:fontScheme name="Custom 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45124</TotalTime>
  <Words>25</Words>
  <Application>Microsoft Office PowerPoint</Application>
  <PresentationFormat>On-screen Show (4:3)</PresentationFormat>
  <Paragraphs>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  <vt:variant>
        <vt:lpstr>Custom Shows</vt:lpstr>
      </vt:variant>
      <vt:variant>
        <vt:i4>4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Verdana</vt:lpstr>
      <vt:lpstr>Wingdings</vt:lpstr>
      <vt:lpstr>ISS BLUE</vt:lpstr>
      <vt:lpstr>ISS GREEN</vt:lpstr>
      <vt:lpstr>ISS GREY</vt:lpstr>
      <vt:lpstr>ISS BLUE STRIP</vt:lpstr>
      <vt:lpstr>ISS GREEN STRIP</vt:lpstr>
      <vt:lpstr>WHY Murder and Robbery?</vt:lpstr>
      <vt:lpstr>SAPS Budget - 10 Year Trend (R billions)</vt:lpstr>
      <vt:lpstr>1 Make your plan</vt:lpstr>
      <vt:lpstr>Disclaimer</vt:lpstr>
      <vt:lpstr>FAIS</vt:lpstr>
      <vt:lpstr>MAIN MENU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ISS</dc:creator>
  <cp:keywords/>
  <dc:description/>
  <cp:lastModifiedBy>Annelize Crosby</cp:lastModifiedBy>
  <cp:revision>1819</cp:revision>
  <cp:lastPrinted>2023-11-13T06:29:13Z</cp:lastPrinted>
  <dcterms:created xsi:type="dcterms:W3CDTF">2014-01-24T06:13:15Z</dcterms:created>
  <dcterms:modified xsi:type="dcterms:W3CDTF">2024-04-18T08:48:52Z</dcterms:modified>
  <cp:category/>
</cp:coreProperties>
</file>