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3" r:id="rId2"/>
    <p:sldId id="271" r:id="rId3"/>
    <p:sldId id="272" r:id="rId4"/>
    <p:sldId id="284" r:id="rId5"/>
    <p:sldId id="283" r:id="rId6"/>
    <p:sldId id="274" r:id="rId7"/>
    <p:sldId id="276" r:id="rId8"/>
    <p:sldId id="279" r:id="rId9"/>
    <p:sldId id="282" r:id="rId1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989" autoAdjust="0"/>
  </p:normalViewPr>
  <p:slideViewPr>
    <p:cSldViewPr>
      <p:cViewPr varScale="1">
        <p:scale>
          <a:sx n="90" d="100"/>
          <a:sy n="90" d="100"/>
        </p:scale>
        <p:origin x="15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C8C3F-3588-4485-BB66-AA2D05FC645C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9BACF-527B-4592-ABED-01B7A491ED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E638-130E-4D49-8165-97ADED959094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EE898-EFE0-4E2B-8BFB-85358F47BDD3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EE898-EFE0-4E2B-8BFB-85358F47BDD3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EE898-EFE0-4E2B-8BFB-85358F47BDD3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EE898-EFE0-4E2B-8BFB-85358F47BDD3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EE898-EFE0-4E2B-8BFB-85358F47BDD3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EE898-EFE0-4E2B-8BFB-85358F47BDD3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EE898-EFE0-4E2B-8BFB-85358F47BDD3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EE898-EFE0-4E2B-8BFB-85358F47BDD3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EE898-EFE0-4E2B-8BFB-85358F47BDD3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65EC-EB12-4E22-B288-5AA9B8009E46}" type="datetimeFigureOut">
              <a:rPr lang="en-US" smtClean="0"/>
              <a:pPr/>
              <a:t>4/18/2024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4492B-1433-4C99-9ED3-F199DE894BF4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20"/>
            <a:ext cx="49292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0696" y="642924"/>
            <a:ext cx="347845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/>
              <a:t>Buffering Against</a:t>
            </a:r>
          </a:p>
          <a:p>
            <a:r>
              <a:rPr lang="en-ZA" sz="3600" b="1" dirty="0"/>
              <a:t>Instability</a:t>
            </a:r>
          </a:p>
          <a:p>
            <a:r>
              <a:rPr lang="en-ZA" sz="2800" b="1" dirty="0"/>
              <a:t>18 April 2024</a:t>
            </a:r>
          </a:p>
          <a:p>
            <a:r>
              <a:rPr lang="en-ZA" b="1" dirty="0"/>
              <a:t>Presented by </a:t>
            </a:r>
          </a:p>
          <a:p>
            <a:r>
              <a:rPr lang="en-ZA" b="1" dirty="0"/>
              <a:t>Ian Hill </a:t>
            </a:r>
          </a:p>
          <a:p>
            <a:r>
              <a:rPr lang="en-ZA" b="1" dirty="0"/>
              <a:t>Director at G911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000114"/>
            <a:ext cx="7286676" cy="3214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1142976" y="2018107"/>
            <a:ext cx="7286676" cy="1178727"/>
          </a:xfrm>
          <a:prstGeom prst="bentConnector3">
            <a:avLst>
              <a:gd name="adj1" fmla="val 2281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1142976" y="1910949"/>
            <a:ext cx="7286676" cy="1126340"/>
            <a:chOff x="1142976" y="2357430"/>
            <a:chExt cx="7286676" cy="150178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142976" y="3857628"/>
              <a:ext cx="1643074" cy="158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786050" y="2357430"/>
              <a:ext cx="3143272" cy="150019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29322" y="2357430"/>
              <a:ext cx="2500330" cy="158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 rot="5400000">
            <a:off x="2276261" y="3705034"/>
            <a:ext cx="1017992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778179" y="3062092"/>
            <a:ext cx="2303876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214416" y="3625462"/>
            <a:ext cx="165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Donations</a:t>
            </a:r>
          </a:p>
          <a:p>
            <a:r>
              <a:rPr lang="en-ZA" sz="1600" dirty="0"/>
              <a:t>Model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49074" y="3625462"/>
            <a:ext cx="180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/>
              <a:t>Membership  </a:t>
            </a:r>
          </a:p>
          <a:p>
            <a:r>
              <a:rPr lang="en-ZA" sz="1600" dirty="0"/>
              <a:t>Subscription Model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8995" y="3625462"/>
            <a:ext cx="1635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/>
              <a:t>Transition Period </a:t>
            </a:r>
          </a:p>
          <a:p>
            <a:r>
              <a:rPr lang="en-ZA" sz="1600" dirty="0"/>
              <a:t>(2 Years)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369173" y="2820310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err="1"/>
              <a:t>Rands</a:t>
            </a:r>
            <a:r>
              <a:rPr lang="en-ZA" sz="1600" dirty="0"/>
              <a:t> </a:t>
            </a:r>
          </a:p>
          <a:p>
            <a:endParaRPr lang="en-ZA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796944" y="4221318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Time</a:t>
            </a:r>
            <a:r>
              <a:rPr lang="en-ZA" sz="1600" dirty="0"/>
              <a:t> </a:t>
            </a:r>
          </a:p>
          <a:p>
            <a:endParaRPr lang="en-ZA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643837" y="1643057"/>
            <a:ext cx="65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>
                <a:solidFill>
                  <a:schemeClr val="accent3"/>
                </a:solidFill>
              </a:rPr>
              <a:t>Income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43836" y="1964529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>
                <a:solidFill>
                  <a:schemeClr val="accent1"/>
                </a:solidFill>
              </a:rPr>
              <a:t>Expenses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00034" y="570296"/>
            <a:ext cx="821537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1472" y="10982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/>
              <a:t>Umvoti G911– Short Term Funding Requirement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000114"/>
            <a:ext cx="7286676" cy="3214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1142976" y="2018107"/>
            <a:ext cx="7286676" cy="1178727"/>
          </a:xfrm>
          <a:prstGeom prst="bentConnector3">
            <a:avLst>
              <a:gd name="adj1" fmla="val 2281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1142976" y="1910949"/>
            <a:ext cx="7286676" cy="1126340"/>
            <a:chOff x="1142976" y="2357430"/>
            <a:chExt cx="7286676" cy="150178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142976" y="3857628"/>
              <a:ext cx="1643074" cy="158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786050" y="2357430"/>
              <a:ext cx="3143272" cy="150019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29322" y="2357430"/>
              <a:ext cx="2500330" cy="158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/>
          <p:cNvSpPr/>
          <p:nvPr/>
        </p:nvSpPr>
        <p:spPr>
          <a:xfrm flipV="1">
            <a:off x="2786053" y="2032393"/>
            <a:ext cx="2814657" cy="1003704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2276261" y="3705034"/>
            <a:ext cx="1017992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778179" y="3062092"/>
            <a:ext cx="2303876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6200000">
            <a:off x="369173" y="2820310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err="1"/>
              <a:t>Rands</a:t>
            </a:r>
            <a:r>
              <a:rPr lang="en-ZA" sz="1600" dirty="0"/>
              <a:t> </a:t>
            </a:r>
          </a:p>
          <a:p>
            <a:endParaRPr lang="en-ZA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3428995" y="1464955"/>
            <a:ext cx="165429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dirty="0"/>
              <a:t>Donors required to “Bridge” the gap  </a:t>
            </a:r>
          </a:p>
        </p:txBody>
      </p:sp>
      <p:cxnSp>
        <p:nvCxnSpPr>
          <p:cNvPr id="58" name="Straight Arrow Connector 57"/>
          <p:cNvCxnSpPr>
            <a:stCxn id="56" idx="2"/>
          </p:cNvCxnSpPr>
          <p:nvPr/>
        </p:nvCxnSpPr>
        <p:spPr>
          <a:xfrm rot="5400000">
            <a:off x="3970481" y="1946755"/>
            <a:ext cx="244245" cy="32708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96944" y="4221318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Time</a:t>
            </a:r>
            <a:r>
              <a:rPr lang="en-ZA" sz="1600" dirty="0"/>
              <a:t> </a:t>
            </a:r>
          </a:p>
          <a:p>
            <a:endParaRPr lang="en-ZA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643837" y="1643057"/>
            <a:ext cx="65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>
                <a:solidFill>
                  <a:schemeClr val="accent3"/>
                </a:solidFill>
              </a:rPr>
              <a:t>Income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43836" y="1964529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>
                <a:solidFill>
                  <a:schemeClr val="accent1"/>
                </a:solidFill>
              </a:rPr>
              <a:t>Expenses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00034" y="570296"/>
            <a:ext cx="821537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0232" y="10714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/>
              <a:t>Umvoti G911– Short Term Funding Requirement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4416" y="3625462"/>
            <a:ext cx="165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Donations</a:t>
            </a:r>
          </a:p>
          <a:p>
            <a:r>
              <a:rPr lang="en-ZA" sz="1600" dirty="0"/>
              <a:t>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49074" y="3625462"/>
            <a:ext cx="180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/>
              <a:t>Membership  </a:t>
            </a:r>
          </a:p>
          <a:p>
            <a:r>
              <a:rPr lang="en-ZA" sz="1600" dirty="0"/>
              <a:t>Subscription Model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2214546" y="1768072"/>
            <a:ext cx="1571636" cy="123230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Crime incident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9548" y="2303856"/>
            <a:ext cx="713657" cy="339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Victim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6508" y="1941515"/>
            <a:ext cx="115288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ZA" sz="1600" dirty="0"/>
              <a:t>SAPS</a:t>
            </a:r>
          </a:p>
          <a:p>
            <a:r>
              <a:rPr lang="en-ZA" sz="1600" dirty="0"/>
              <a:t>Fire</a:t>
            </a:r>
          </a:p>
          <a:p>
            <a:r>
              <a:rPr lang="en-ZA" sz="1600" dirty="0"/>
              <a:t>Medical</a:t>
            </a:r>
          </a:p>
          <a:p>
            <a:r>
              <a:rPr lang="en-ZA" sz="1600" dirty="0"/>
              <a:t>Security</a:t>
            </a:r>
          </a:p>
          <a:p>
            <a:r>
              <a:rPr lang="en-ZA" sz="1600" dirty="0"/>
              <a:t>Community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5074" y="2330646"/>
            <a:ext cx="1143008" cy="3125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2396" y="2143122"/>
            <a:ext cx="1428760" cy="589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Investigation &amp; Prosecution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44" y="4661311"/>
            <a:ext cx="2000264" cy="375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PROACTIVE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7422" y="4661311"/>
            <a:ext cx="6643734" cy="375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REACTIVE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2396" y="3214692"/>
            <a:ext cx="1428760" cy="500066"/>
          </a:xfrm>
          <a:prstGeom prst="rect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Support &amp; Assistance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6512" y="3214692"/>
            <a:ext cx="1143008" cy="500066"/>
          </a:xfrm>
          <a:prstGeom prst="rect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Training &amp; Tech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9190" y="3214692"/>
            <a:ext cx="1285884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Relationships</a:t>
            </a:r>
          </a:p>
        </p:txBody>
      </p:sp>
      <p:sp>
        <p:nvSpPr>
          <p:cNvPr id="18" name="Oval 17"/>
          <p:cNvSpPr/>
          <p:nvPr/>
        </p:nvSpPr>
        <p:spPr>
          <a:xfrm>
            <a:off x="4266803" y="1982386"/>
            <a:ext cx="857256" cy="910835"/>
          </a:xfrm>
          <a:prstGeom prst="ellipse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tx1"/>
                </a:solidFill>
              </a:rPr>
              <a:t>G911</a:t>
            </a:r>
          </a:p>
        </p:txBody>
      </p:sp>
      <p:sp>
        <p:nvSpPr>
          <p:cNvPr id="19" name="Oval 18"/>
          <p:cNvSpPr/>
          <p:nvPr/>
        </p:nvSpPr>
        <p:spPr>
          <a:xfrm>
            <a:off x="142844" y="2893221"/>
            <a:ext cx="1714512" cy="589364"/>
          </a:xfrm>
          <a:prstGeom prst="ellipse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</a:rPr>
              <a:t>Security Audit &amp; Bench-marking</a:t>
            </a:r>
          </a:p>
        </p:txBody>
      </p:sp>
      <p:sp>
        <p:nvSpPr>
          <p:cNvPr id="20" name="Oval 19"/>
          <p:cNvSpPr/>
          <p:nvPr/>
        </p:nvSpPr>
        <p:spPr>
          <a:xfrm>
            <a:off x="571472" y="2339576"/>
            <a:ext cx="1714512" cy="589364"/>
          </a:xfrm>
          <a:prstGeom prst="ellipse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</a:rPr>
              <a:t>Coordination of Community &amp; resources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844" y="696502"/>
            <a:ext cx="2000264" cy="375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BEFORE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7422" y="696502"/>
            <a:ext cx="5072098" cy="375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DURING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72396" y="696502"/>
            <a:ext cx="1428760" cy="375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AFTER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75995" y="2759076"/>
            <a:ext cx="4018388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518554" y="2678708"/>
            <a:ext cx="3964809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2876" y="1125131"/>
            <a:ext cx="2000232" cy="342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TextBox 28"/>
          <p:cNvSpPr txBox="1"/>
          <p:nvPr/>
        </p:nvSpPr>
        <p:spPr>
          <a:xfrm>
            <a:off x="452804" y="1071552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PREVENTION</a:t>
            </a:r>
          </a:p>
        </p:txBody>
      </p:sp>
      <p:sp>
        <p:nvSpPr>
          <p:cNvPr id="31" name="Oval 30"/>
          <p:cNvSpPr/>
          <p:nvPr/>
        </p:nvSpPr>
        <p:spPr>
          <a:xfrm>
            <a:off x="571472" y="3482584"/>
            <a:ext cx="1500198" cy="589364"/>
          </a:xfrm>
          <a:prstGeom prst="ellipse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</a:rPr>
              <a:t>Develop solutions for issues</a:t>
            </a:r>
          </a:p>
        </p:txBody>
      </p:sp>
      <p:sp>
        <p:nvSpPr>
          <p:cNvPr id="32" name="Oval 31"/>
          <p:cNvSpPr/>
          <p:nvPr/>
        </p:nvSpPr>
        <p:spPr>
          <a:xfrm>
            <a:off x="928662" y="1821651"/>
            <a:ext cx="1071570" cy="428628"/>
          </a:xfrm>
          <a:prstGeom prst="ellipse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</a:rPr>
              <a:t>Courses</a:t>
            </a:r>
          </a:p>
        </p:txBody>
      </p:sp>
      <p:cxnSp>
        <p:nvCxnSpPr>
          <p:cNvPr id="34" name="Straight Connector 33"/>
          <p:cNvCxnSpPr>
            <a:stCxn id="6" idx="3"/>
            <a:endCxn id="18" idx="2"/>
          </p:cNvCxnSpPr>
          <p:nvPr/>
        </p:nvCxnSpPr>
        <p:spPr>
          <a:xfrm flipV="1">
            <a:off x="4123205" y="2437804"/>
            <a:ext cx="143598" cy="3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6"/>
            <a:endCxn id="9" idx="1"/>
          </p:cNvCxnSpPr>
          <p:nvPr/>
        </p:nvCxnSpPr>
        <p:spPr>
          <a:xfrm>
            <a:off x="5124059" y="2437804"/>
            <a:ext cx="152449" cy="165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3"/>
            <a:endCxn id="11" idx="1"/>
          </p:cNvCxnSpPr>
          <p:nvPr/>
        </p:nvCxnSpPr>
        <p:spPr>
          <a:xfrm flipV="1">
            <a:off x="7358082" y="2437804"/>
            <a:ext cx="214314" cy="49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6"/>
          </p:cNvCxnSpPr>
          <p:nvPr/>
        </p:nvCxnSpPr>
        <p:spPr>
          <a:xfrm flipV="1">
            <a:off x="5124059" y="2089544"/>
            <a:ext cx="214314" cy="348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6"/>
          </p:cNvCxnSpPr>
          <p:nvPr/>
        </p:nvCxnSpPr>
        <p:spPr>
          <a:xfrm flipV="1">
            <a:off x="5124059" y="2303858"/>
            <a:ext cx="214314" cy="133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8" idx="6"/>
          </p:cNvCxnSpPr>
          <p:nvPr/>
        </p:nvCxnSpPr>
        <p:spPr>
          <a:xfrm>
            <a:off x="5124059" y="2437804"/>
            <a:ext cx="214314" cy="18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6"/>
          </p:cNvCxnSpPr>
          <p:nvPr/>
        </p:nvCxnSpPr>
        <p:spPr>
          <a:xfrm>
            <a:off x="5124059" y="2437804"/>
            <a:ext cx="214314" cy="348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14282" y="1928808"/>
            <a:ext cx="714348" cy="5357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</a:rPr>
              <a:t>LPR</a:t>
            </a:r>
          </a:p>
        </p:txBody>
      </p:sp>
      <p:sp>
        <p:nvSpPr>
          <p:cNvPr id="48" name="Oval 47"/>
          <p:cNvSpPr/>
          <p:nvPr/>
        </p:nvSpPr>
        <p:spPr>
          <a:xfrm>
            <a:off x="142844" y="1428742"/>
            <a:ext cx="1357322" cy="482207"/>
          </a:xfrm>
          <a:prstGeom prst="ellipse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</a:rPr>
              <a:t>Id High Risk Areas</a:t>
            </a:r>
          </a:p>
        </p:txBody>
      </p:sp>
      <p:sp>
        <p:nvSpPr>
          <p:cNvPr id="51" name="Oval 50"/>
          <p:cNvSpPr/>
          <p:nvPr/>
        </p:nvSpPr>
        <p:spPr>
          <a:xfrm>
            <a:off x="214282" y="4125526"/>
            <a:ext cx="1714512" cy="375050"/>
          </a:xfrm>
          <a:prstGeom prst="ellipse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1" y="107139"/>
            <a:ext cx="4103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/>
              <a:t>Umvoti G911 – The Crime Line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00034" y="570296"/>
            <a:ext cx="821537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714348" y="4572014"/>
            <a:ext cx="821537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50279"/>
            <a:ext cx="2571768" cy="173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488" y="1423093"/>
            <a:ext cx="58579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initiating and participating in initiatives that prevent and reduce criminal activity;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Z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building and fostering relationships with all sectors of the community and all emergency services operating in Umvoti;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Z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providing a 24 hour control centre aimed at providing enhanced and proficient communications services to members 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Z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engaging with investigators and the members of the judiciary regarding serious crimes committed against members with a view to assisting members in the process of obtaining justice.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589348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Company’s main objective is to improve the Safety and Security in Umvoti for the benefit of its members and the broader community as a whole by, </a:t>
            </a:r>
            <a:r>
              <a:rPr lang="en-GB" sz="20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inter alia</a:t>
            </a:r>
            <a:r>
              <a:rPr lang="en-GB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the following: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0034" y="570296"/>
            <a:ext cx="821537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0232" y="10714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/>
              <a:t>Umvoti G911– Vision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36541"/>
            <a:ext cx="5786478" cy="310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>
            <a:off x="500034" y="570296"/>
            <a:ext cx="821537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96962" y="928677"/>
            <a:ext cx="176131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9" y="1827828"/>
            <a:ext cx="2284397" cy="302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143254"/>
            <a:ext cx="1710942" cy="170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000232" y="10714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/>
              <a:t>Umvoti G911– 2024 HQ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00034" y="570296"/>
            <a:ext cx="821537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00232" y="10714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/>
              <a:t>Umvoti G911 – 2024 resources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660" y="714362"/>
            <a:ext cx="4421093" cy="397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738502"/>
            <a:ext cx="1428712" cy="19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811772"/>
            <a:ext cx="1643074" cy="21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940814" y="4572014"/>
            <a:ext cx="120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Polygraphs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4" y="2928940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Drone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6215" y="463131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Helipad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90" y="642925"/>
            <a:ext cx="2926981" cy="421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80" y="642925"/>
            <a:ext cx="2734198" cy="364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29324" y="1428742"/>
            <a:ext cx="32696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ZA" dirty="0"/>
              <a:t>Zones &amp; Patrols</a:t>
            </a:r>
          </a:p>
          <a:p>
            <a:pPr marL="342900" indent="-342900">
              <a:buAutoNum type="arabicPeriod"/>
            </a:pPr>
            <a:endParaRPr lang="en-ZA" dirty="0"/>
          </a:p>
          <a:p>
            <a:pPr marL="342900" indent="-342900">
              <a:buAutoNum type="arabicPeriod"/>
            </a:pPr>
            <a:r>
              <a:rPr lang="en-ZA" dirty="0"/>
              <a:t>Licence Plate Recognition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dirty="0"/>
              <a:t>12 Sites with 24 LPR Cameras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dirty="0"/>
              <a:t>Dedicated response group</a:t>
            </a:r>
          </a:p>
          <a:p>
            <a:pPr marL="342900" indent="-342900">
              <a:buFont typeface="Arial" pitchFamily="34" charset="0"/>
              <a:buChar char="•"/>
            </a:pPr>
            <a:endParaRPr lang="en-ZA" dirty="0"/>
          </a:p>
          <a:p>
            <a:r>
              <a:rPr lang="en-ZA" dirty="0"/>
              <a:t>Ave Monthly Results:</a:t>
            </a:r>
          </a:p>
          <a:p>
            <a:pPr>
              <a:buFont typeface="Arial" pitchFamily="34" charset="0"/>
              <a:buChar char="•"/>
            </a:pPr>
            <a:r>
              <a:rPr lang="en-ZA" dirty="0"/>
              <a:t> 6 – 10 arrests</a:t>
            </a:r>
          </a:p>
          <a:p>
            <a:pPr>
              <a:buFont typeface="Arial" pitchFamily="34" charset="0"/>
              <a:buChar char="•"/>
            </a:pPr>
            <a:r>
              <a:rPr lang="en-ZA" dirty="0"/>
              <a:t> 4 vehicle impounds</a:t>
            </a:r>
          </a:p>
          <a:p>
            <a:endParaRPr lang="en-Z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00034" y="570296"/>
            <a:ext cx="821537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0232" y="10714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/>
              <a:t>Umvoti G911 – 2024 Initiatives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071552"/>
            <a:ext cx="2357454" cy="373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500034" y="570296"/>
            <a:ext cx="821537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00232" y="10714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/>
              <a:t>Umvoti G911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642924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280</Words>
  <Application>Microsoft Office PowerPoint</Application>
  <PresentationFormat>On-screen Show (16:9)</PresentationFormat>
  <Paragraphs>87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Hewlett-Packard Company</dc:creator>
  <cp:lastModifiedBy>Annelize Crosby</cp:lastModifiedBy>
  <cp:revision>116</cp:revision>
  <dcterms:created xsi:type="dcterms:W3CDTF">2018-02-19T14:00:23Z</dcterms:created>
  <dcterms:modified xsi:type="dcterms:W3CDTF">2024-04-18T06:43:36Z</dcterms:modified>
</cp:coreProperties>
</file>