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handoutMasterIdLst>
    <p:handoutMasterId r:id="rId27"/>
  </p:handoutMasterIdLst>
  <p:sldIdLst>
    <p:sldId id="306" r:id="rId5"/>
    <p:sldId id="1339" r:id="rId6"/>
    <p:sldId id="1324" r:id="rId7"/>
    <p:sldId id="1325" r:id="rId8"/>
    <p:sldId id="1301" r:id="rId9"/>
    <p:sldId id="1315" r:id="rId10"/>
    <p:sldId id="1335" r:id="rId11"/>
    <p:sldId id="1317" r:id="rId12"/>
    <p:sldId id="1318" r:id="rId13"/>
    <p:sldId id="1340" r:id="rId14"/>
    <p:sldId id="1319" r:id="rId15"/>
    <p:sldId id="1337" r:id="rId16"/>
    <p:sldId id="1341" r:id="rId17"/>
    <p:sldId id="1312" r:id="rId18"/>
    <p:sldId id="1328" r:id="rId19"/>
    <p:sldId id="1331" r:id="rId20"/>
    <p:sldId id="1344" r:id="rId21"/>
    <p:sldId id="1327" r:id="rId22"/>
    <p:sldId id="1338" r:id="rId23"/>
    <p:sldId id="1288" r:id="rId24"/>
    <p:sldId id="1281" r:id="rId25"/>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ndy" initials="S" lastIdx="4" clrIdx="0"/>
  <p:cmAuthor id="1" name="Sandy La Marque" initials="SLM" lastIdx="1" clrIdx="1">
    <p:extLst>
      <p:ext uri="{19B8F6BF-5375-455C-9EA6-DF929625EA0E}">
        <p15:presenceInfo xmlns:p15="http://schemas.microsoft.com/office/powerpoint/2012/main" userId="Sandy La Marqu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0604B"/>
    <a:srgbClr val="1B513F"/>
    <a:srgbClr val="192109"/>
    <a:srgbClr val="166A54"/>
    <a:srgbClr val="25BDDB"/>
    <a:srgbClr val="24DC24"/>
    <a:srgbClr val="0F715E"/>
    <a:srgbClr val="B14FA5"/>
    <a:srgbClr val="371401"/>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62A172-754F-4433-9207-F9BFDAA20268}" v="14" dt="2024-04-18T03:36:58.465"/>
    <p1510:client id="{C1064E8B-FC8E-4D49-B7E8-A3E9508B3C01}" v="31" dt="2024-04-17T06:14:04.5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30" autoAdjust="0"/>
    <p:restoredTop sz="93970" autoAdjust="0"/>
  </p:normalViewPr>
  <p:slideViewPr>
    <p:cSldViewPr>
      <p:cViewPr varScale="1">
        <p:scale>
          <a:sx n="69" d="100"/>
          <a:sy n="69" d="100"/>
        </p:scale>
        <p:origin x="1170"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92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7123E6-BA27-4161-B7CA-D4FD92FA2B8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F31FB29-2372-4FCD-9C4A-3C5421951BF8}">
      <dgm:prSet custT="1"/>
      <dgm:spPr/>
      <dgm:t>
        <a:bodyPr/>
        <a:lstStyle/>
        <a:p>
          <a:r>
            <a:rPr lang="en-GB" sz="2400" dirty="0"/>
            <a:t>Kwanalu response: </a:t>
          </a:r>
        </a:p>
        <a:p>
          <a:r>
            <a:rPr lang="en-GB" sz="2400" dirty="0"/>
            <a:t> (donor funded)</a:t>
          </a:r>
          <a:endParaRPr lang="en-US" sz="2400" dirty="0"/>
        </a:p>
      </dgm:t>
    </dgm:pt>
    <dgm:pt modelId="{DB8E71BB-9776-47E0-B488-9F668BF80B4F}" type="parTrans" cxnId="{F54BD4A0-2AD4-4D69-B412-9C6ACDE32064}">
      <dgm:prSet/>
      <dgm:spPr/>
      <dgm:t>
        <a:bodyPr/>
        <a:lstStyle/>
        <a:p>
          <a:endParaRPr lang="en-US"/>
        </a:p>
      </dgm:t>
    </dgm:pt>
    <dgm:pt modelId="{E1E5FE0E-4CDC-4BBA-81C4-AFDF859A4F66}" type="sibTrans" cxnId="{F54BD4A0-2AD4-4D69-B412-9C6ACDE32064}">
      <dgm:prSet/>
      <dgm:spPr/>
      <dgm:t>
        <a:bodyPr/>
        <a:lstStyle/>
        <a:p>
          <a:endParaRPr lang="en-US"/>
        </a:p>
      </dgm:t>
    </dgm:pt>
    <dgm:pt modelId="{08A5AEF6-3DAC-417F-B72A-7E750DDE3A0C}">
      <dgm:prSet custT="1"/>
      <dgm:spPr/>
      <dgm:t>
        <a:bodyPr/>
        <a:lstStyle/>
        <a:p>
          <a:r>
            <a:rPr lang="en-GB" sz="2000" dirty="0"/>
            <a:t>A Humanitarian Aid Programme to assist farmers, farm workers, small holders and vulnerable communities.</a:t>
          </a:r>
          <a:endParaRPr lang="en-US" sz="2000" dirty="0"/>
        </a:p>
      </dgm:t>
    </dgm:pt>
    <dgm:pt modelId="{BB73E7DA-1BE3-48B8-8E04-D10A0AD4DD77}" type="parTrans" cxnId="{39EAE133-965F-4F35-85A2-B18F66AEF3B7}">
      <dgm:prSet/>
      <dgm:spPr/>
      <dgm:t>
        <a:bodyPr/>
        <a:lstStyle/>
        <a:p>
          <a:endParaRPr lang="en-US"/>
        </a:p>
      </dgm:t>
    </dgm:pt>
    <dgm:pt modelId="{9A528291-6FFA-401A-BE64-C42FAB577060}" type="sibTrans" cxnId="{39EAE133-965F-4F35-85A2-B18F66AEF3B7}">
      <dgm:prSet/>
      <dgm:spPr/>
      <dgm:t>
        <a:bodyPr/>
        <a:lstStyle/>
        <a:p>
          <a:endParaRPr lang="en-US"/>
        </a:p>
      </dgm:t>
    </dgm:pt>
    <dgm:pt modelId="{A64C3E2C-BDA8-4AA1-B0F2-8033853B64AB}">
      <dgm:prSet custT="1"/>
      <dgm:spPr/>
      <dgm:t>
        <a:bodyPr/>
        <a:lstStyle/>
        <a:p>
          <a:r>
            <a:rPr lang="en-GB" sz="2000"/>
            <a:t>500 000 people assisted </a:t>
          </a:r>
          <a:endParaRPr lang="en-US" sz="2000"/>
        </a:p>
      </dgm:t>
    </dgm:pt>
    <dgm:pt modelId="{DA99E547-D918-4775-B5BA-A54BCE072CD9}" type="parTrans" cxnId="{83AE60B5-99BA-47D7-9259-08F84B32CD59}">
      <dgm:prSet/>
      <dgm:spPr/>
      <dgm:t>
        <a:bodyPr/>
        <a:lstStyle/>
        <a:p>
          <a:endParaRPr lang="en-US"/>
        </a:p>
      </dgm:t>
    </dgm:pt>
    <dgm:pt modelId="{48603759-91D7-4B85-8784-BB35A77761A4}" type="sibTrans" cxnId="{83AE60B5-99BA-47D7-9259-08F84B32CD59}">
      <dgm:prSet/>
      <dgm:spPr/>
      <dgm:t>
        <a:bodyPr/>
        <a:lstStyle/>
        <a:p>
          <a:endParaRPr lang="en-US"/>
        </a:p>
      </dgm:t>
    </dgm:pt>
    <dgm:pt modelId="{27F2B901-2BFF-4AA5-A260-6563B7303E12}">
      <dgm:prSet custT="1"/>
      <dgm:spPr/>
      <dgm:t>
        <a:bodyPr/>
        <a:lstStyle/>
        <a:p>
          <a:r>
            <a:rPr lang="en-GB" sz="2000" dirty="0"/>
            <a:t>More than 15 partners </a:t>
          </a:r>
          <a:br>
            <a:rPr lang="en-GB" sz="2000" dirty="0"/>
          </a:br>
          <a:r>
            <a:rPr lang="en-GB" sz="2000" dirty="0"/>
            <a:t>(A Business Restoration Programme to assist rural town businesses recover. </a:t>
          </a:r>
          <a:endParaRPr lang="en-US" sz="2000" dirty="0"/>
        </a:p>
      </dgm:t>
    </dgm:pt>
    <dgm:pt modelId="{2388B831-6A94-4868-823E-518E0B8CC157}" type="parTrans" cxnId="{8D126A94-F7DC-4231-A3BA-2BEFE432DC49}">
      <dgm:prSet/>
      <dgm:spPr/>
      <dgm:t>
        <a:bodyPr/>
        <a:lstStyle/>
        <a:p>
          <a:endParaRPr lang="en-US"/>
        </a:p>
      </dgm:t>
    </dgm:pt>
    <dgm:pt modelId="{8DE3CE94-C52D-4642-A4DD-D1F100BAE7FF}" type="sibTrans" cxnId="{8D126A94-F7DC-4231-A3BA-2BEFE432DC49}">
      <dgm:prSet/>
      <dgm:spPr/>
      <dgm:t>
        <a:bodyPr/>
        <a:lstStyle/>
        <a:p>
          <a:endParaRPr lang="en-US"/>
        </a:p>
      </dgm:t>
    </dgm:pt>
    <dgm:pt modelId="{3FD20640-7029-431B-9178-805830407A19}">
      <dgm:prSet custT="1"/>
      <dgm:spPr/>
      <dgm:t>
        <a:bodyPr/>
        <a:lstStyle/>
        <a:p>
          <a:r>
            <a:rPr lang="en-GB" sz="2000" dirty="0"/>
            <a:t>A Rural Entrepreneurship Programme underpinned by leadership &amp; business training with mentorship aimed at providing opportunities to youth and women in rural towns.</a:t>
          </a:r>
          <a:endParaRPr lang="en-US" sz="2000" dirty="0"/>
        </a:p>
      </dgm:t>
    </dgm:pt>
    <dgm:pt modelId="{1E75748A-C67F-486F-B3B2-715B1D69D8A1}" type="parTrans" cxnId="{9FED9827-E604-4916-90FE-4BF7B2F5A6D4}">
      <dgm:prSet/>
      <dgm:spPr/>
      <dgm:t>
        <a:bodyPr/>
        <a:lstStyle/>
        <a:p>
          <a:endParaRPr lang="en-US"/>
        </a:p>
      </dgm:t>
    </dgm:pt>
    <dgm:pt modelId="{AA78C105-A1D8-447B-A725-70FB84E00AD8}" type="sibTrans" cxnId="{9FED9827-E604-4916-90FE-4BF7B2F5A6D4}">
      <dgm:prSet/>
      <dgm:spPr/>
      <dgm:t>
        <a:bodyPr/>
        <a:lstStyle/>
        <a:p>
          <a:endParaRPr lang="en-US"/>
        </a:p>
      </dgm:t>
    </dgm:pt>
    <dgm:pt modelId="{1B3BB8A5-0731-497F-A648-67747AEECE44}" type="pres">
      <dgm:prSet presAssocID="{2F7123E6-BA27-4161-B7CA-D4FD92FA2B88}" presName="Name0" presStyleCnt="0">
        <dgm:presLayoutVars>
          <dgm:dir/>
          <dgm:animLvl val="lvl"/>
          <dgm:resizeHandles val="exact"/>
        </dgm:presLayoutVars>
      </dgm:prSet>
      <dgm:spPr/>
    </dgm:pt>
    <dgm:pt modelId="{9D5A7D9F-1C0F-45BE-B14E-F0598B06C9A0}" type="pres">
      <dgm:prSet presAssocID="{FF31FB29-2372-4FCD-9C4A-3C5421951BF8}" presName="linNode" presStyleCnt="0"/>
      <dgm:spPr/>
    </dgm:pt>
    <dgm:pt modelId="{B794DBD7-C0AF-4414-B797-1F4671545CCE}" type="pres">
      <dgm:prSet presAssocID="{FF31FB29-2372-4FCD-9C4A-3C5421951BF8}" presName="parentText" presStyleLbl="node1" presStyleIdx="0" presStyleCnt="1" custScaleX="109721" custLinFactNeighborX="-2532" custLinFactNeighborY="8508">
        <dgm:presLayoutVars>
          <dgm:chMax val="1"/>
          <dgm:bulletEnabled val="1"/>
        </dgm:presLayoutVars>
      </dgm:prSet>
      <dgm:spPr/>
    </dgm:pt>
    <dgm:pt modelId="{5EC98BA6-9687-4F2C-829E-E44B53CDBF75}" type="pres">
      <dgm:prSet presAssocID="{FF31FB29-2372-4FCD-9C4A-3C5421951BF8}" presName="descendantText" presStyleLbl="alignAccFollowNode1" presStyleIdx="0" presStyleCnt="1" custScaleX="149771" custScaleY="125122" custLinFactNeighborX="-38" custLinFactNeighborY="-3014">
        <dgm:presLayoutVars>
          <dgm:bulletEnabled val="1"/>
        </dgm:presLayoutVars>
      </dgm:prSet>
      <dgm:spPr/>
    </dgm:pt>
  </dgm:ptLst>
  <dgm:cxnLst>
    <dgm:cxn modelId="{9FED9827-E604-4916-90FE-4BF7B2F5A6D4}" srcId="{FF31FB29-2372-4FCD-9C4A-3C5421951BF8}" destId="{3FD20640-7029-431B-9178-805830407A19}" srcOrd="1" destOrd="0" parTransId="{1E75748A-C67F-486F-B3B2-715B1D69D8A1}" sibTransId="{AA78C105-A1D8-447B-A725-70FB84E00AD8}"/>
    <dgm:cxn modelId="{39EAE133-965F-4F35-85A2-B18F66AEF3B7}" srcId="{FF31FB29-2372-4FCD-9C4A-3C5421951BF8}" destId="{08A5AEF6-3DAC-417F-B72A-7E750DDE3A0C}" srcOrd="0" destOrd="0" parTransId="{BB73E7DA-1BE3-48B8-8E04-D10A0AD4DD77}" sibTransId="{9A528291-6FFA-401A-BE64-C42FAB577060}"/>
    <dgm:cxn modelId="{97251047-8731-4EC8-80E0-2E6E9026563B}" type="presOf" srcId="{27F2B901-2BFF-4AA5-A260-6563B7303E12}" destId="{5EC98BA6-9687-4F2C-829E-E44B53CDBF75}" srcOrd="0" destOrd="2" presId="urn:microsoft.com/office/officeart/2005/8/layout/vList5"/>
    <dgm:cxn modelId="{20766075-2C1F-467C-BEEE-5BE6E58D74C1}" type="presOf" srcId="{08A5AEF6-3DAC-417F-B72A-7E750DDE3A0C}" destId="{5EC98BA6-9687-4F2C-829E-E44B53CDBF75}" srcOrd="0" destOrd="0" presId="urn:microsoft.com/office/officeart/2005/8/layout/vList5"/>
    <dgm:cxn modelId="{C6DCD091-E4B5-4354-9DD2-41071163B5D4}" type="presOf" srcId="{3FD20640-7029-431B-9178-805830407A19}" destId="{5EC98BA6-9687-4F2C-829E-E44B53CDBF75}" srcOrd="0" destOrd="3" presId="urn:microsoft.com/office/officeart/2005/8/layout/vList5"/>
    <dgm:cxn modelId="{8D126A94-F7DC-4231-A3BA-2BEFE432DC49}" srcId="{08A5AEF6-3DAC-417F-B72A-7E750DDE3A0C}" destId="{27F2B901-2BFF-4AA5-A260-6563B7303E12}" srcOrd="1" destOrd="0" parTransId="{2388B831-6A94-4868-823E-518E0B8CC157}" sibTransId="{8DE3CE94-C52D-4642-A4DD-D1F100BAE7FF}"/>
    <dgm:cxn modelId="{2741CE9D-79C8-4A21-BA30-2FB4584BBD6D}" type="presOf" srcId="{2F7123E6-BA27-4161-B7CA-D4FD92FA2B88}" destId="{1B3BB8A5-0731-497F-A648-67747AEECE44}" srcOrd="0" destOrd="0" presId="urn:microsoft.com/office/officeart/2005/8/layout/vList5"/>
    <dgm:cxn modelId="{F54BD4A0-2AD4-4D69-B412-9C6ACDE32064}" srcId="{2F7123E6-BA27-4161-B7CA-D4FD92FA2B88}" destId="{FF31FB29-2372-4FCD-9C4A-3C5421951BF8}" srcOrd="0" destOrd="0" parTransId="{DB8E71BB-9776-47E0-B488-9F668BF80B4F}" sibTransId="{E1E5FE0E-4CDC-4BBA-81C4-AFDF859A4F66}"/>
    <dgm:cxn modelId="{83AE60B5-99BA-47D7-9259-08F84B32CD59}" srcId="{08A5AEF6-3DAC-417F-B72A-7E750DDE3A0C}" destId="{A64C3E2C-BDA8-4AA1-B0F2-8033853B64AB}" srcOrd="0" destOrd="0" parTransId="{DA99E547-D918-4775-B5BA-A54BCE072CD9}" sibTransId="{48603759-91D7-4B85-8784-BB35A77761A4}"/>
    <dgm:cxn modelId="{3F8DEAE1-FF49-4FEB-8292-CE81766CA470}" type="presOf" srcId="{A64C3E2C-BDA8-4AA1-B0F2-8033853B64AB}" destId="{5EC98BA6-9687-4F2C-829E-E44B53CDBF75}" srcOrd="0" destOrd="1" presId="urn:microsoft.com/office/officeart/2005/8/layout/vList5"/>
    <dgm:cxn modelId="{26202BF1-5630-40DC-AA98-B0CCAAF2F0C0}" type="presOf" srcId="{FF31FB29-2372-4FCD-9C4A-3C5421951BF8}" destId="{B794DBD7-C0AF-4414-B797-1F4671545CCE}" srcOrd="0" destOrd="0" presId="urn:microsoft.com/office/officeart/2005/8/layout/vList5"/>
    <dgm:cxn modelId="{F71114B7-AD68-43DD-A93C-87057C820AF1}" type="presParOf" srcId="{1B3BB8A5-0731-497F-A648-67747AEECE44}" destId="{9D5A7D9F-1C0F-45BE-B14E-F0598B06C9A0}" srcOrd="0" destOrd="0" presId="urn:microsoft.com/office/officeart/2005/8/layout/vList5"/>
    <dgm:cxn modelId="{29FD8055-5AF6-4C47-B4B8-08E3B3AAC4CF}" type="presParOf" srcId="{9D5A7D9F-1C0F-45BE-B14E-F0598B06C9A0}" destId="{B794DBD7-C0AF-4414-B797-1F4671545CCE}" srcOrd="0" destOrd="0" presId="urn:microsoft.com/office/officeart/2005/8/layout/vList5"/>
    <dgm:cxn modelId="{1E87BB95-2BF7-409F-B979-1AD4FABB7E86}" type="presParOf" srcId="{9D5A7D9F-1C0F-45BE-B14E-F0598B06C9A0}" destId="{5EC98BA6-9687-4F2C-829E-E44B53CDBF7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C98BA6-9687-4F2C-829E-E44B53CDBF75}">
      <dsp:nvSpPr>
        <dsp:cNvPr id="0" name=""/>
        <dsp:cNvSpPr/>
      </dsp:nvSpPr>
      <dsp:spPr>
        <a:xfrm rot="5400000">
          <a:off x="1783461" y="34383"/>
          <a:ext cx="4476253" cy="440748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GB" sz="2000" kern="1200" dirty="0"/>
            <a:t>A Humanitarian Aid Programme to assist farmers, farm workers, small holders and vulnerable communities.</a:t>
          </a:r>
          <a:endParaRPr lang="en-US" sz="2000" kern="1200" dirty="0"/>
        </a:p>
        <a:p>
          <a:pPr marL="457200" lvl="2" indent="-228600" algn="l" defTabSz="889000">
            <a:lnSpc>
              <a:spcPct val="90000"/>
            </a:lnSpc>
            <a:spcBef>
              <a:spcPct val="0"/>
            </a:spcBef>
            <a:spcAft>
              <a:spcPct val="15000"/>
            </a:spcAft>
            <a:buChar char="•"/>
          </a:pPr>
          <a:r>
            <a:rPr lang="en-GB" sz="2000" kern="1200"/>
            <a:t>500 000 people assisted </a:t>
          </a:r>
          <a:endParaRPr lang="en-US" sz="2000" kern="1200"/>
        </a:p>
        <a:p>
          <a:pPr marL="457200" lvl="2" indent="-228600" algn="l" defTabSz="889000">
            <a:lnSpc>
              <a:spcPct val="90000"/>
            </a:lnSpc>
            <a:spcBef>
              <a:spcPct val="0"/>
            </a:spcBef>
            <a:spcAft>
              <a:spcPct val="15000"/>
            </a:spcAft>
            <a:buChar char="•"/>
          </a:pPr>
          <a:r>
            <a:rPr lang="en-GB" sz="2000" kern="1200" dirty="0"/>
            <a:t>More than 15 partners </a:t>
          </a:r>
          <a:br>
            <a:rPr lang="en-GB" sz="2000" kern="1200" dirty="0"/>
          </a:br>
          <a:r>
            <a:rPr lang="en-GB" sz="2000" kern="1200" dirty="0"/>
            <a:t>(A Business Restoration Programme to assist rural town businesses recover. </a:t>
          </a:r>
          <a:endParaRPr lang="en-US" sz="2000" kern="1200" dirty="0"/>
        </a:p>
        <a:p>
          <a:pPr marL="228600" lvl="1" indent="-228600" algn="l" defTabSz="889000">
            <a:lnSpc>
              <a:spcPct val="90000"/>
            </a:lnSpc>
            <a:spcBef>
              <a:spcPct val="0"/>
            </a:spcBef>
            <a:spcAft>
              <a:spcPct val="15000"/>
            </a:spcAft>
            <a:buChar char="•"/>
          </a:pPr>
          <a:r>
            <a:rPr lang="en-GB" sz="2000" kern="1200" dirty="0"/>
            <a:t>A Rural Entrepreneurship Programme underpinned by leadership &amp; business training with mentorship aimed at providing opportunities to youth and women in rural towns.</a:t>
          </a:r>
          <a:endParaRPr lang="en-US" sz="2000" kern="1200" dirty="0"/>
        </a:p>
      </dsp:txBody>
      <dsp:txXfrm rot="-5400000">
        <a:off x="1817845" y="215155"/>
        <a:ext cx="4192330" cy="4045941"/>
      </dsp:txXfrm>
    </dsp:sp>
    <dsp:sp modelId="{B794DBD7-C0AF-4414-B797-1F4671545CCE}">
      <dsp:nvSpPr>
        <dsp:cNvPr id="0" name=""/>
        <dsp:cNvSpPr/>
      </dsp:nvSpPr>
      <dsp:spPr>
        <a:xfrm>
          <a:off x="0" y="4371"/>
          <a:ext cx="1816249" cy="447188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dirty="0"/>
            <a:t>Kwanalu response: </a:t>
          </a:r>
        </a:p>
        <a:p>
          <a:pPr marL="0" lvl="0" indent="0" algn="ctr" defTabSz="1066800">
            <a:lnSpc>
              <a:spcPct val="90000"/>
            </a:lnSpc>
            <a:spcBef>
              <a:spcPct val="0"/>
            </a:spcBef>
            <a:spcAft>
              <a:spcPct val="35000"/>
            </a:spcAft>
            <a:buNone/>
          </a:pPr>
          <a:r>
            <a:rPr lang="en-GB" sz="2400" kern="1200" dirty="0"/>
            <a:t> (donor funded)</a:t>
          </a:r>
          <a:endParaRPr lang="en-US" sz="2400" kern="1200" dirty="0"/>
        </a:p>
      </dsp:txBody>
      <dsp:txXfrm>
        <a:off x="88662" y="93033"/>
        <a:ext cx="1638925" cy="429456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3"/>
            <a:ext cx="3077739" cy="469422"/>
          </a:xfrm>
          <a:prstGeom prst="rect">
            <a:avLst/>
          </a:prstGeom>
        </p:spPr>
        <p:txBody>
          <a:bodyPr vert="horz" lIns="90489" tIns="45244" rIns="90489" bIns="45244" rtlCol="0"/>
          <a:lstStyle>
            <a:lvl1pPr algn="l">
              <a:defRPr sz="1100"/>
            </a:lvl1pPr>
          </a:lstStyle>
          <a:p>
            <a:endParaRPr lang="en-US"/>
          </a:p>
        </p:txBody>
      </p:sp>
      <p:sp>
        <p:nvSpPr>
          <p:cNvPr id="3" name="Date Placeholder 2"/>
          <p:cNvSpPr>
            <a:spLocks noGrp="1"/>
          </p:cNvSpPr>
          <p:nvPr>
            <p:ph type="dt" sz="quarter" idx="1"/>
          </p:nvPr>
        </p:nvSpPr>
        <p:spPr>
          <a:xfrm>
            <a:off x="4023096" y="3"/>
            <a:ext cx="3077739" cy="469422"/>
          </a:xfrm>
          <a:prstGeom prst="rect">
            <a:avLst/>
          </a:prstGeom>
        </p:spPr>
        <p:txBody>
          <a:bodyPr vert="horz" lIns="90489" tIns="45244" rIns="90489" bIns="45244" rtlCol="0"/>
          <a:lstStyle>
            <a:lvl1pPr algn="r">
              <a:defRPr sz="1100"/>
            </a:lvl1pPr>
          </a:lstStyle>
          <a:p>
            <a:fld id="{168B671E-7ACE-4FB3-A314-BD717BD45D7D}" type="datetimeFigureOut">
              <a:rPr lang="en-US" smtClean="0"/>
              <a:pPr/>
              <a:t>4/18/2024</a:t>
            </a:fld>
            <a:endParaRPr lang="en-US"/>
          </a:p>
        </p:txBody>
      </p:sp>
      <p:sp>
        <p:nvSpPr>
          <p:cNvPr id="4" name="Footer Placeholder 3"/>
          <p:cNvSpPr>
            <a:spLocks noGrp="1"/>
          </p:cNvSpPr>
          <p:nvPr>
            <p:ph type="ftr" sz="quarter" idx="2"/>
          </p:nvPr>
        </p:nvSpPr>
        <p:spPr>
          <a:xfrm>
            <a:off x="6" y="8917425"/>
            <a:ext cx="3077739" cy="469422"/>
          </a:xfrm>
          <a:prstGeom prst="rect">
            <a:avLst/>
          </a:prstGeom>
        </p:spPr>
        <p:txBody>
          <a:bodyPr vert="horz" lIns="90489" tIns="45244" rIns="90489" bIns="45244" rtlCol="0" anchor="b"/>
          <a:lstStyle>
            <a:lvl1pPr algn="l">
              <a:defRPr sz="1100"/>
            </a:lvl1pPr>
          </a:lstStyle>
          <a:p>
            <a:endParaRPr lang="en-US"/>
          </a:p>
        </p:txBody>
      </p:sp>
      <p:sp>
        <p:nvSpPr>
          <p:cNvPr id="5" name="Slide Number Placeholder 4"/>
          <p:cNvSpPr>
            <a:spLocks noGrp="1"/>
          </p:cNvSpPr>
          <p:nvPr>
            <p:ph type="sldNum" sz="quarter" idx="3"/>
          </p:nvPr>
        </p:nvSpPr>
        <p:spPr>
          <a:xfrm>
            <a:off x="4023096" y="8917425"/>
            <a:ext cx="3077739" cy="469422"/>
          </a:xfrm>
          <a:prstGeom prst="rect">
            <a:avLst/>
          </a:prstGeom>
        </p:spPr>
        <p:txBody>
          <a:bodyPr vert="horz" lIns="90489" tIns="45244" rIns="90489" bIns="45244" rtlCol="0" anchor="b"/>
          <a:lstStyle>
            <a:lvl1pPr algn="r">
              <a:defRPr sz="1100"/>
            </a:lvl1pPr>
          </a:lstStyle>
          <a:p>
            <a:fld id="{98A1993C-1162-4E09-838A-C2C9E16A9F76}" type="slidenum">
              <a:rPr lang="en-US" smtClean="0"/>
              <a:pPr/>
              <a:t>‹#›</a:t>
            </a:fld>
            <a:endParaRPr lang="en-US"/>
          </a:p>
        </p:txBody>
      </p:sp>
    </p:spTree>
    <p:extLst>
      <p:ext uri="{BB962C8B-B14F-4D97-AF65-F5344CB8AC3E}">
        <p14:creationId xmlns:p14="http://schemas.microsoft.com/office/powerpoint/2010/main" val="10504221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3"/>
            <a:ext cx="3077739" cy="469422"/>
          </a:xfrm>
          <a:prstGeom prst="rect">
            <a:avLst/>
          </a:prstGeom>
        </p:spPr>
        <p:txBody>
          <a:bodyPr vert="horz" lIns="90489" tIns="45244" rIns="90489" bIns="45244" rtlCol="0"/>
          <a:lstStyle>
            <a:lvl1pPr algn="l">
              <a:defRPr sz="1100"/>
            </a:lvl1pPr>
          </a:lstStyle>
          <a:p>
            <a:endParaRPr lang="en-US"/>
          </a:p>
        </p:txBody>
      </p:sp>
      <p:sp>
        <p:nvSpPr>
          <p:cNvPr id="3" name="Date Placeholder 2"/>
          <p:cNvSpPr>
            <a:spLocks noGrp="1"/>
          </p:cNvSpPr>
          <p:nvPr>
            <p:ph type="dt" idx="1"/>
          </p:nvPr>
        </p:nvSpPr>
        <p:spPr>
          <a:xfrm>
            <a:off x="4023096" y="3"/>
            <a:ext cx="3077739" cy="469422"/>
          </a:xfrm>
          <a:prstGeom prst="rect">
            <a:avLst/>
          </a:prstGeom>
        </p:spPr>
        <p:txBody>
          <a:bodyPr vert="horz" lIns="90489" tIns="45244" rIns="90489" bIns="45244" rtlCol="0"/>
          <a:lstStyle>
            <a:lvl1pPr algn="r">
              <a:defRPr sz="1100"/>
            </a:lvl1pPr>
          </a:lstStyle>
          <a:p>
            <a:fld id="{670F1BF3-E3EB-417C-B65C-4D405DC7B820}" type="datetimeFigureOut">
              <a:rPr lang="en-US" smtClean="0"/>
              <a:pPr/>
              <a:t>4/18/2024</a:t>
            </a:fld>
            <a:endParaRPr lang="en-US"/>
          </a:p>
        </p:txBody>
      </p:sp>
      <p:sp>
        <p:nvSpPr>
          <p:cNvPr id="4" name="Slide Image Placeholder 3"/>
          <p:cNvSpPr>
            <a:spLocks noGrp="1" noRot="1" noChangeAspect="1"/>
          </p:cNvSpPr>
          <p:nvPr>
            <p:ph type="sldImg" idx="2"/>
          </p:nvPr>
        </p:nvSpPr>
        <p:spPr>
          <a:xfrm>
            <a:off x="1206500" y="706438"/>
            <a:ext cx="4689475" cy="3517900"/>
          </a:xfrm>
          <a:prstGeom prst="rect">
            <a:avLst/>
          </a:prstGeom>
          <a:noFill/>
          <a:ln w="12700">
            <a:solidFill>
              <a:prstClr val="black"/>
            </a:solidFill>
          </a:ln>
        </p:spPr>
        <p:txBody>
          <a:bodyPr vert="horz" lIns="90489" tIns="45244" rIns="90489" bIns="45244" rtlCol="0" anchor="ctr"/>
          <a:lstStyle/>
          <a:p>
            <a:endParaRPr lang="en-US"/>
          </a:p>
        </p:txBody>
      </p:sp>
      <p:sp>
        <p:nvSpPr>
          <p:cNvPr id="5" name="Notes Placeholder 4"/>
          <p:cNvSpPr>
            <a:spLocks noGrp="1"/>
          </p:cNvSpPr>
          <p:nvPr>
            <p:ph type="body" sz="quarter" idx="3"/>
          </p:nvPr>
        </p:nvSpPr>
        <p:spPr>
          <a:xfrm>
            <a:off x="710248" y="4459529"/>
            <a:ext cx="5681980" cy="4224812"/>
          </a:xfrm>
          <a:prstGeom prst="rect">
            <a:avLst/>
          </a:prstGeom>
        </p:spPr>
        <p:txBody>
          <a:bodyPr vert="horz" lIns="90489" tIns="45244" rIns="90489" bIns="4524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6" y="8917425"/>
            <a:ext cx="3077739" cy="469422"/>
          </a:xfrm>
          <a:prstGeom prst="rect">
            <a:avLst/>
          </a:prstGeom>
        </p:spPr>
        <p:txBody>
          <a:bodyPr vert="horz" lIns="90489" tIns="45244" rIns="90489" bIns="45244" rtlCol="0" anchor="b"/>
          <a:lstStyle>
            <a:lvl1pPr algn="l">
              <a:defRPr sz="1100"/>
            </a:lvl1pPr>
          </a:lstStyle>
          <a:p>
            <a:endParaRPr lang="en-US"/>
          </a:p>
        </p:txBody>
      </p:sp>
      <p:sp>
        <p:nvSpPr>
          <p:cNvPr id="7" name="Slide Number Placeholder 6"/>
          <p:cNvSpPr>
            <a:spLocks noGrp="1"/>
          </p:cNvSpPr>
          <p:nvPr>
            <p:ph type="sldNum" sz="quarter" idx="5"/>
          </p:nvPr>
        </p:nvSpPr>
        <p:spPr>
          <a:xfrm>
            <a:off x="4023096" y="8917425"/>
            <a:ext cx="3077739" cy="469422"/>
          </a:xfrm>
          <a:prstGeom prst="rect">
            <a:avLst/>
          </a:prstGeom>
        </p:spPr>
        <p:txBody>
          <a:bodyPr vert="horz" lIns="90489" tIns="45244" rIns="90489" bIns="45244" rtlCol="0" anchor="b"/>
          <a:lstStyle>
            <a:lvl1pPr algn="r">
              <a:defRPr sz="1100"/>
            </a:lvl1pPr>
          </a:lstStyle>
          <a:p>
            <a:fld id="{D33E0D8A-688F-43E2-A96F-4A085D232DFD}" type="slidenum">
              <a:rPr lang="en-US" smtClean="0"/>
              <a:pPr/>
              <a:t>‹#›</a:t>
            </a:fld>
            <a:endParaRPr lang="en-US"/>
          </a:p>
        </p:txBody>
      </p:sp>
    </p:spTree>
    <p:extLst>
      <p:ext uri="{BB962C8B-B14F-4D97-AF65-F5344CB8AC3E}">
        <p14:creationId xmlns:p14="http://schemas.microsoft.com/office/powerpoint/2010/main" val="809435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rPr>
              <a:t>57 pins which includes:</a:t>
            </a:r>
            <a:endParaRPr lang="en-ZA" sz="12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GB" sz="1200" dirty="0">
                <a:effectLst/>
                <a:latin typeface="Calibri" panose="020F0502020204030204" pitchFamily="34" charset="0"/>
                <a:ea typeface="Times New Roman" panose="02020603050405020304" pitchFamily="18" charset="0"/>
              </a:rPr>
              <a:t>Sugar refinery in Durban</a:t>
            </a:r>
            <a:endParaRPr lang="en-ZA" sz="12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GB" sz="1200" dirty="0">
                <a:effectLst/>
                <a:latin typeface="Calibri" panose="020F0502020204030204" pitchFamily="34" charset="0"/>
                <a:ea typeface="Times New Roman" panose="02020603050405020304" pitchFamily="18" charset="0"/>
              </a:rPr>
              <a:t>9 sugar mills</a:t>
            </a:r>
            <a:endParaRPr lang="en-ZA" sz="12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GB" sz="1200" dirty="0">
                <a:effectLst/>
                <a:latin typeface="Calibri" panose="020F0502020204030204" pitchFamily="34" charset="0"/>
                <a:ea typeface="Times New Roman" panose="02020603050405020304" pitchFamily="18" charset="0"/>
              </a:rPr>
              <a:t>1 Eskom Sub-Station</a:t>
            </a:r>
            <a:endParaRPr lang="en-ZA" sz="1200" dirty="0">
              <a:effectLst/>
              <a:latin typeface="Calibri" panose="020F0502020204030204" pitchFamily="34" charset="0"/>
              <a:ea typeface="Calibri" panose="020F0502020204030204" pitchFamily="34" charset="0"/>
            </a:endParaRPr>
          </a:p>
          <a:p>
            <a:pPr marL="457200"/>
            <a:r>
              <a:rPr lang="en-GB" sz="1200" dirty="0">
                <a:effectLst/>
                <a:latin typeface="Calibri" panose="020F0502020204030204" pitchFamily="34" charset="0"/>
                <a:ea typeface="Calibri" panose="020F0502020204030204" pitchFamily="34" charset="0"/>
              </a:rPr>
              <a:t>Which are high risk economic targets.</a:t>
            </a:r>
            <a:endParaRPr lang="en-ZA" sz="1200" dirty="0">
              <a:effectLst/>
              <a:latin typeface="Calibri" panose="020F0502020204030204" pitchFamily="34" charset="0"/>
              <a:ea typeface="Calibri" panose="020F0502020204030204" pitchFamily="34" charset="0"/>
            </a:endParaRPr>
          </a:p>
          <a:p>
            <a:pPr marL="0" indent="0">
              <a:buNone/>
            </a:pPr>
            <a:r>
              <a:rPr lang="en-GB" sz="1200" dirty="0">
                <a:effectLst/>
                <a:latin typeface="Calibri" panose="020F0502020204030204" pitchFamily="34" charset="0"/>
                <a:ea typeface="Calibri" panose="020F0502020204030204" pitchFamily="34" charset="0"/>
              </a:rPr>
              <a:t> </a:t>
            </a:r>
            <a:endParaRPr lang="en-ZA"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In the case of the sugar mill, there is not an additional pin included for the town unless the town is some distance from the mill. E.g. There are two pins for Pongola Mill and Pongola separately and there is a separate pin for </a:t>
            </a:r>
            <a:r>
              <a:rPr lang="en-GB" sz="1200" dirty="0" err="1">
                <a:effectLst/>
                <a:latin typeface="Calibri" panose="020F0502020204030204" pitchFamily="34" charset="0"/>
                <a:ea typeface="Calibri" panose="020F0502020204030204" pitchFamily="34" charset="0"/>
              </a:rPr>
              <a:t>Noodsberg</a:t>
            </a:r>
            <a:r>
              <a:rPr lang="en-GB" sz="1200" dirty="0">
                <a:effectLst/>
                <a:latin typeface="Calibri" panose="020F0502020204030204" pitchFamily="34" charset="0"/>
                <a:ea typeface="Calibri" panose="020F0502020204030204" pitchFamily="34" charset="0"/>
              </a:rPr>
              <a:t> mill, the rest of the mills represent towns. Consequently there are:</a:t>
            </a:r>
            <a:endParaRPr lang="en-ZA" sz="1200" dirty="0">
              <a:effectLst/>
              <a:latin typeface="Calibri" panose="020F0502020204030204" pitchFamily="34" charset="0"/>
              <a:ea typeface="Calibri" panose="020F0502020204030204" pitchFamily="34" charset="0"/>
            </a:endParaRPr>
          </a:p>
          <a:p>
            <a:pPr marL="0" indent="0">
              <a:buNone/>
            </a:pPr>
            <a:r>
              <a:rPr lang="en-GB" sz="1200" dirty="0">
                <a:effectLst/>
                <a:latin typeface="Calibri" panose="020F0502020204030204" pitchFamily="34" charset="0"/>
                <a:ea typeface="Calibri" panose="020F0502020204030204" pitchFamily="34" charset="0"/>
              </a:rPr>
              <a:t> </a:t>
            </a:r>
            <a:endParaRPr lang="en-ZA" sz="12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GB" sz="1200" dirty="0">
                <a:effectLst/>
                <a:latin typeface="Calibri" panose="020F0502020204030204" pitchFamily="34" charset="0"/>
                <a:ea typeface="Times New Roman" panose="02020603050405020304" pitchFamily="18" charset="0"/>
              </a:rPr>
              <a:t>2  discrete sugar mills</a:t>
            </a:r>
            <a:endParaRPr lang="en-ZA" sz="12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GB" sz="1200" dirty="0">
                <a:effectLst/>
                <a:latin typeface="Calibri" panose="020F0502020204030204" pitchFamily="34" charset="0"/>
                <a:ea typeface="Times New Roman" panose="02020603050405020304" pitchFamily="18" charset="0"/>
              </a:rPr>
              <a:t>1 Eskom Sub station </a:t>
            </a:r>
            <a:endParaRPr lang="en-ZA" sz="12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GB" sz="1200" dirty="0">
                <a:effectLst/>
                <a:latin typeface="Calibri" panose="020F0502020204030204" pitchFamily="34" charset="0"/>
                <a:ea typeface="Times New Roman" panose="02020603050405020304" pitchFamily="18" charset="0"/>
              </a:rPr>
              <a:t>1 Sugar refinery, and,</a:t>
            </a:r>
            <a:endParaRPr lang="en-ZA" sz="12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GB" sz="1200" b="1" dirty="0">
                <a:solidFill>
                  <a:srgbClr val="FFFF00"/>
                </a:solidFill>
                <a:effectLst/>
                <a:latin typeface="Calibri" panose="020F0502020204030204" pitchFamily="34" charset="0"/>
                <a:ea typeface="Times New Roman" panose="02020603050405020304" pitchFamily="18" charset="0"/>
              </a:rPr>
              <a:t>53 towns</a:t>
            </a:r>
            <a:r>
              <a:rPr lang="en-GB" sz="1200" dirty="0">
                <a:effectLst/>
                <a:latin typeface="Calibri" panose="020F0502020204030204" pitchFamily="34" charset="0"/>
                <a:ea typeface="Times New Roman" panose="02020603050405020304" pitchFamily="18" charset="0"/>
              </a:rPr>
              <a:t>, of which 7 include sugar mills.</a:t>
            </a:r>
            <a:endParaRPr lang="en-ZA" sz="1200" dirty="0">
              <a:effectLst/>
              <a:latin typeface="Calibri" panose="020F0502020204030204" pitchFamily="34" charset="0"/>
              <a:ea typeface="Calibri" panose="020F0502020204030204" pitchFamily="34" charset="0"/>
            </a:endParaRPr>
          </a:p>
          <a:p>
            <a:endParaRPr lang="en-ZA" dirty="0"/>
          </a:p>
          <a:p>
            <a:endParaRPr lang="en-ZA" dirty="0"/>
          </a:p>
        </p:txBody>
      </p:sp>
      <p:sp>
        <p:nvSpPr>
          <p:cNvPr id="4" name="Slide Number Placeholder 3"/>
          <p:cNvSpPr>
            <a:spLocks noGrp="1"/>
          </p:cNvSpPr>
          <p:nvPr>
            <p:ph type="sldNum" sz="quarter" idx="5"/>
          </p:nvPr>
        </p:nvSpPr>
        <p:spPr/>
        <p:txBody>
          <a:bodyPr/>
          <a:lstStyle/>
          <a:p>
            <a:fld id="{D33E0D8A-688F-43E2-A96F-4A085D232DFD}" type="slidenum">
              <a:rPr lang="en-US" smtClean="0"/>
              <a:pPr/>
              <a:t>5</a:t>
            </a:fld>
            <a:endParaRPr lang="en-US"/>
          </a:p>
        </p:txBody>
      </p:sp>
    </p:spTree>
    <p:extLst>
      <p:ext uri="{BB962C8B-B14F-4D97-AF65-F5344CB8AC3E}">
        <p14:creationId xmlns:p14="http://schemas.microsoft.com/office/powerpoint/2010/main" val="3973423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33E0D8A-688F-43E2-A96F-4A085D232DFD}" type="slidenum">
              <a:rPr lang="en-US" smtClean="0"/>
              <a:pPr/>
              <a:t>11</a:t>
            </a:fld>
            <a:endParaRPr lang="en-US"/>
          </a:p>
        </p:txBody>
      </p:sp>
    </p:spTree>
    <p:extLst>
      <p:ext uri="{BB962C8B-B14F-4D97-AF65-F5344CB8AC3E}">
        <p14:creationId xmlns:p14="http://schemas.microsoft.com/office/powerpoint/2010/main" val="2522356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W" dirty="0"/>
              <a:t>Types of losses early count (18 7 21 Subject to change!)</a:t>
            </a:r>
          </a:p>
          <a:p>
            <a:r>
              <a:rPr lang="en-ZW" dirty="0"/>
              <a:t>Direct to farmer		R    259 735 942</a:t>
            </a:r>
          </a:p>
          <a:p>
            <a:r>
              <a:rPr lang="en-ZW" dirty="0"/>
              <a:t>Infrastructure losses		R      41 310 446</a:t>
            </a:r>
          </a:p>
          <a:p>
            <a:r>
              <a:rPr lang="en-ZW" dirty="0"/>
              <a:t>Direct security costs:		R        1 259 000</a:t>
            </a:r>
          </a:p>
          <a:p>
            <a:r>
              <a:rPr lang="en-ZW" dirty="0"/>
              <a:t>Value chain			R    560 896 000</a:t>
            </a:r>
          </a:p>
          <a:p>
            <a:r>
              <a:rPr lang="en-ZW" u="sng" dirty="0"/>
              <a:t>Other direct costs		R        8 521 250</a:t>
            </a:r>
          </a:p>
          <a:p>
            <a:r>
              <a:rPr lang="en-ZW" dirty="0"/>
              <a:t>Total:			</a:t>
            </a:r>
            <a:r>
              <a:rPr lang="en-ZW" b="1" dirty="0"/>
              <a:t>R    871 722 638</a:t>
            </a:r>
          </a:p>
          <a:p>
            <a:endParaRPr lang="en-ZA" dirty="0"/>
          </a:p>
        </p:txBody>
      </p:sp>
      <p:sp>
        <p:nvSpPr>
          <p:cNvPr id="4" name="Slide Number Placeholder 3"/>
          <p:cNvSpPr>
            <a:spLocks noGrp="1"/>
          </p:cNvSpPr>
          <p:nvPr>
            <p:ph type="sldNum" sz="quarter" idx="5"/>
          </p:nvPr>
        </p:nvSpPr>
        <p:spPr/>
        <p:txBody>
          <a:bodyPr/>
          <a:lstStyle/>
          <a:p>
            <a:fld id="{D33E0D8A-688F-43E2-A96F-4A085D232DFD}" type="slidenum">
              <a:rPr lang="en-US" smtClean="0"/>
              <a:pPr/>
              <a:t>12</a:t>
            </a:fld>
            <a:endParaRPr lang="en-US"/>
          </a:p>
        </p:txBody>
      </p:sp>
    </p:spTree>
    <p:extLst>
      <p:ext uri="{BB962C8B-B14F-4D97-AF65-F5344CB8AC3E}">
        <p14:creationId xmlns:p14="http://schemas.microsoft.com/office/powerpoint/2010/main" val="2296542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This presentation is confidential and intended for Kwanalu members only.  Not for distribution..</a:t>
            </a:r>
          </a:p>
        </p:txBody>
      </p:sp>
      <p:sp>
        <p:nvSpPr>
          <p:cNvPr id="6" name="Slide Number Placeholder 5"/>
          <p:cNvSpPr>
            <a:spLocks noGrp="1"/>
          </p:cNvSpPr>
          <p:nvPr>
            <p:ph type="sldNum" sz="quarter" idx="12"/>
          </p:nvPr>
        </p:nvSpPr>
        <p:spPr/>
        <p:txBody>
          <a:bodyPr/>
          <a:lstStyle/>
          <a:p>
            <a:fld id="{478C4F1F-2372-42B1-8CC8-06DB0F03AF3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This presentation is confidential and intended for Kwanalu members only.  Not for distribution..</a:t>
            </a:r>
          </a:p>
        </p:txBody>
      </p:sp>
      <p:sp>
        <p:nvSpPr>
          <p:cNvPr id="6" name="Slide Number Placeholder 5"/>
          <p:cNvSpPr>
            <a:spLocks noGrp="1"/>
          </p:cNvSpPr>
          <p:nvPr>
            <p:ph type="sldNum" sz="quarter" idx="12"/>
          </p:nvPr>
        </p:nvSpPr>
        <p:spPr/>
        <p:txBody>
          <a:bodyPr/>
          <a:lstStyle/>
          <a:p>
            <a:fld id="{478C4F1F-2372-42B1-8CC8-06DB0F03AF3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This presentation is confidential and intended for Kwanalu members only.  Not for distribution..</a:t>
            </a:r>
          </a:p>
        </p:txBody>
      </p:sp>
      <p:sp>
        <p:nvSpPr>
          <p:cNvPr id="6" name="Slide Number Placeholder 5"/>
          <p:cNvSpPr>
            <a:spLocks noGrp="1"/>
          </p:cNvSpPr>
          <p:nvPr>
            <p:ph type="sldNum" sz="quarter" idx="12"/>
          </p:nvPr>
        </p:nvSpPr>
        <p:spPr/>
        <p:txBody>
          <a:bodyPr/>
          <a:lstStyle/>
          <a:p>
            <a:fld id="{478C4F1F-2372-42B1-8CC8-06DB0F03AF3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295" y="1024467"/>
            <a:ext cx="5343525" cy="2387600"/>
          </a:xfrm>
        </p:spPr>
        <p:txBody>
          <a:bodyPr anchor="b"/>
          <a:lstStyle>
            <a:lvl1pPr algn="ctr">
              <a:defRPr sz="4500"/>
            </a:lvl1pPr>
          </a:lstStyle>
          <a:p>
            <a:r>
              <a:rPr lang="en-US" dirty="0"/>
              <a:t>Title </a:t>
            </a:r>
            <a:br>
              <a:rPr lang="en-US" dirty="0"/>
            </a:br>
            <a:endParaRPr lang="en-US" dirty="0"/>
          </a:p>
        </p:txBody>
      </p:sp>
      <p:sp>
        <p:nvSpPr>
          <p:cNvPr id="3" name="Subtitle 2"/>
          <p:cNvSpPr>
            <a:spLocks noGrp="1"/>
          </p:cNvSpPr>
          <p:nvPr>
            <p:ph type="subTitle" idx="1"/>
          </p:nvPr>
        </p:nvSpPr>
        <p:spPr>
          <a:xfrm>
            <a:off x="64295" y="3715544"/>
            <a:ext cx="5343525"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8178800" y="6356351"/>
            <a:ext cx="336550" cy="365125"/>
          </a:xfrm>
        </p:spPr>
        <p:txBody>
          <a:bodyPr/>
          <a:lstStyle/>
          <a:p>
            <a:fld id="{8DEAFE81-C5F2-4476-9B7B-784225353135}" type="slidenum">
              <a:rPr lang="en-US" smtClean="0"/>
              <a:t>‹#›</a:t>
            </a:fld>
            <a:endParaRPr lang="en-US"/>
          </a:p>
        </p:txBody>
      </p:sp>
      <p:pic>
        <p:nvPicPr>
          <p:cNvPr id="21" name="Picture 20">
            <a:extLst>
              <a:ext uri="{FF2B5EF4-FFF2-40B4-BE49-F238E27FC236}">
                <a16:creationId xmlns:a16="http://schemas.microsoft.com/office/drawing/2014/main" id="{C2417723-E011-4577-B927-69999D2E162B}"/>
              </a:ext>
            </a:extLst>
          </p:cNvPr>
          <p:cNvPicPr>
            <a:picLocks noChangeAspect="1"/>
          </p:cNvPicPr>
          <p:nvPr userDrawn="1"/>
        </p:nvPicPr>
        <p:blipFill>
          <a:blip r:embed="rId2"/>
          <a:stretch>
            <a:fillRect/>
          </a:stretch>
        </p:blipFill>
        <p:spPr>
          <a:xfrm>
            <a:off x="5729288" y="-6351"/>
            <a:ext cx="3414712" cy="6862202"/>
          </a:xfrm>
          <a:prstGeom prst="rect">
            <a:avLst/>
          </a:prstGeom>
        </p:spPr>
      </p:pic>
      <p:sp>
        <p:nvSpPr>
          <p:cNvPr id="20" name="Picture Placeholder 19">
            <a:extLst>
              <a:ext uri="{FF2B5EF4-FFF2-40B4-BE49-F238E27FC236}">
                <a16:creationId xmlns:a16="http://schemas.microsoft.com/office/drawing/2014/main" id="{39BB74CD-66DF-4CEE-A323-F7AFF82E8E78}"/>
              </a:ext>
            </a:extLst>
          </p:cNvPr>
          <p:cNvSpPr>
            <a:spLocks noGrp="1"/>
          </p:cNvSpPr>
          <p:nvPr>
            <p:ph type="pic" sz="quarter" idx="14"/>
          </p:nvPr>
        </p:nvSpPr>
        <p:spPr>
          <a:xfrm>
            <a:off x="5493544" y="1"/>
            <a:ext cx="3650456" cy="6857999"/>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4221001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This presentation is confidential and intended for Kwanalu members only.  Not for distribution..</a:t>
            </a:r>
          </a:p>
        </p:txBody>
      </p:sp>
      <p:sp>
        <p:nvSpPr>
          <p:cNvPr id="6" name="Slide Number Placeholder 5"/>
          <p:cNvSpPr>
            <a:spLocks noGrp="1"/>
          </p:cNvSpPr>
          <p:nvPr>
            <p:ph type="sldNum" sz="quarter" idx="12"/>
          </p:nvPr>
        </p:nvSpPr>
        <p:spPr/>
        <p:txBody>
          <a:bodyPr/>
          <a:lstStyle/>
          <a:p>
            <a:fld id="{478C4F1F-2372-42B1-8CC8-06DB0F03AF3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This presentation is confidential and intended for Kwanalu members only.  Not for distribution..</a:t>
            </a:r>
          </a:p>
        </p:txBody>
      </p:sp>
      <p:sp>
        <p:nvSpPr>
          <p:cNvPr id="6" name="Slide Number Placeholder 5"/>
          <p:cNvSpPr>
            <a:spLocks noGrp="1"/>
          </p:cNvSpPr>
          <p:nvPr>
            <p:ph type="sldNum" sz="quarter" idx="12"/>
          </p:nvPr>
        </p:nvSpPr>
        <p:spPr/>
        <p:txBody>
          <a:bodyPr/>
          <a:lstStyle/>
          <a:p>
            <a:fld id="{478C4F1F-2372-42B1-8CC8-06DB0F03AF3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This presentation is confidential and intended for Kwanalu members only.  Not for distribution..</a:t>
            </a:r>
          </a:p>
        </p:txBody>
      </p:sp>
      <p:sp>
        <p:nvSpPr>
          <p:cNvPr id="7" name="Slide Number Placeholder 6"/>
          <p:cNvSpPr>
            <a:spLocks noGrp="1"/>
          </p:cNvSpPr>
          <p:nvPr>
            <p:ph type="sldNum" sz="quarter" idx="12"/>
          </p:nvPr>
        </p:nvSpPr>
        <p:spPr/>
        <p:txBody>
          <a:bodyPr/>
          <a:lstStyle/>
          <a:p>
            <a:fld id="{478C4F1F-2372-42B1-8CC8-06DB0F03AF3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This presentation is confidential and intended for Kwanalu members only.  Not for distribution..</a:t>
            </a:r>
          </a:p>
        </p:txBody>
      </p:sp>
      <p:sp>
        <p:nvSpPr>
          <p:cNvPr id="9" name="Slide Number Placeholder 8"/>
          <p:cNvSpPr>
            <a:spLocks noGrp="1"/>
          </p:cNvSpPr>
          <p:nvPr>
            <p:ph type="sldNum" sz="quarter" idx="12"/>
          </p:nvPr>
        </p:nvSpPr>
        <p:spPr/>
        <p:txBody>
          <a:bodyPr/>
          <a:lstStyle/>
          <a:p>
            <a:fld id="{478C4F1F-2372-42B1-8CC8-06DB0F03AF3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This presentation is confidential and intended for Kwanalu members only.  Not for distribution..</a:t>
            </a:r>
          </a:p>
        </p:txBody>
      </p:sp>
      <p:sp>
        <p:nvSpPr>
          <p:cNvPr id="5" name="Slide Number Placeholder 4"/>
          <p:cNvSpPr>
            <a:spLocks noGrp="1"/>
          </p:cNvSpPr>
          <p:nvPr>
            <p:ph type="sldNum" sz="quarter" idx="12"/>
          </p:nvPr>
        </p:nvSpPr>
        <p:spPr/>
        <p:txBody>
          <a:bodyPr/>
          <a:lstStyle/>
          <a:p>
            <a:fld id="{478C4F1F-2372-42B1-8CC8-06DB0F03AF3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This presentation is confidential and intended for Kwanalu members only.  Not for distribution..</a:t>
            </a:r>
          </a:p>
        </p:txBody>
      </p:sp>
      <p:sp>
        <p:nvSpPr>
          <p:cNvPr id="4" name="Slide Number Placeholder 3"/>
          <p:cNvSpPr>
            <a:spLocks noGrp="1"/>
          </p:cNvSpPr>
          <p:nvPr>
            <p:ph type="sldNum" sz="quarter" idx="12"/>
          </p:nvPr>
        </p:nvSpPr>
        <p:spPr/>
        <p:txBody>
          <a:bodyPr/>
          <a:lstStyle/>
          <a:p>
            <a:fld id="{478C4F1F-2372-42B1-8CC8-06DB0F03AF3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This presentation is confidential and intended for Kwanalu members only.  Not for distribution..</a:t>
            </a:r>
          </a:p>
        </p:txBody>
      </p:sp>
      <p:sp>
        <p:nvSpPr>
          <p:cNvPr id="7" name="Slide Number Placeholder 6"/>
          <p:cNvSpPr>
            <a:spLocks noGrp="1"/>
          </p:cNvSpPr>
          <p:nvPr>
            <p:ph type="sldNum" sz="quarter" idx="12"/>
          </p:nvPr>
        </p:nvSpPr>
        <p:spPr/>
        <p:txBody>
          <a:bodyPr/>
          <a:lstStyle/>
          <a:p>
            <a:fld id="{478C4F1F-2372-42B1-8CC8-06DB0F03AF3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This presentation is confidential and intended for Kwanalu members only.  Not for distribution..</a:t>
            </a:r>
          </a:p>
        </p:txBody>
      </p:sp>
      <p:sp>
        <p:nvSpPr>
          <p:cNvPr id="7" name="Slide Number Placeholder 6"/>
          <p:cNvSpPr>
            <a:spLocks noGrp="1"/>
          </p:cNvSpPr>
          <p:nvPr>
            <p:ph type="sldNum" sz="quarter" idx="12"/>
          </p:nvPr>
        </p:nvSpPr>
        <p:spPr/>
        <p:txBody>
          <a:bodyPr/>
          <a:lstStyle/>
          <a:p>
            <a:fld id="{478C4F1F-2372-42B1-8CC8-06DB0F03AF3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B513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This presentation is confidential and intended for Kwanalu members only.  Not for distribution..</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8C4F1F-2372-42B1-8CC8-06DB0F03AF3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ABEE7-8C7B-49C5-9E3D-26D92131C066}"/>
              </a:ext>
            </a:extLst>
          </p:cNvPr>
          <p:cNvSpPr>
            <a:spLocks noGrp="1"/>
          </p:cNvSpPr>
          <p:nvPr>
            <p:ph type="ctrTitle"/>
          </p:nvPr>
        </p:nvSpPr>
        <p:spPr>
          <a:xfrm>
            <a:off x="467544" y="1196752"/>
            <a:ext cx="4940276" cy="4752528"/>
          </a:xfrm>
        </p:spPr>
        <p:txBody>
          <a:bodyPr>
            <a:normAutofit fontScale="90000"/>
          </a:bodyPr>
          <a:lstStyle/>
          <a:p>
            <a:br>
              <a:rPr lang="en-US" dirty="0">
                <a:latin typeface="Arial" charset="0"/>
              </a:rPr>
            </a:br>
            <a:br>
              <a:rPr lang="en-US" dirty="0">
                <a:latin typeface="Arial" charset="0"/>
              </a:rPr>
            </a:br>
            <a:br>
              <a:rPr lang="en-US" dirty="0">
                <a:latin typeface="Arial" charset="0"/>
              </a:rPr>
            </a:br>
            <a:r>
              <a:rPr lang="en-US" dirty="0">
                <a:latin typeface="Arial" charset="0"/>
              </a:rPr>
              <a:t>KZN </a:t>
            </a:r>
            <a:br>
              <a:rPr lang="en-US" dirty="0">
                <a:latin typeface="Arial" charset="0"/>
              </a:rPr>
            </a:br>
            <a:r>
              <a:rPr lang="en-US" dirty="0">
                <a:latin typeface="Arial" charset="0"/>
              </a:rPr>
              <a:t>UNREST </a:t>
            </a:r>
            <a:br>
              <a:rPr lang="en-US" dirty="0">
                <a:latin typeface="Arial" charset="0"/>
              </a:rPr>
            </a:br>
            <a:r>
              <a:rPr lang="en-US" dirty="0">
                <a:latin typeface="Arial" charset="0"/>
              </a:rPr>
              <a:t>July 2021</a:t>
            </a:r>
            <a:br>
              <a:rPr lang="en-US" dirty="0">
                <a:latin typeface="Arial" charset="0"/>
              </a:rPr>
            </a:br>
            <a:br>
              <a:rPr lang="en-US" dirty="0">
                <a:latin typeface="Arial" charset="0"/>
              </a:rPr>
            </a:br>
            <a:br>
              <a:rPr lang="en-US" sz="1800" dirty="0">
                <a:latin typeface="Arial" charset="0"/>
              </a:rPr>
            </a:br>
            <a:r>
              <a:rPr lang="en-US" sz="1800" dirty="0">
                <a:latin typeface="Arial" charset="0"/>
              </a:rPr>
              <a:t>Presented: 18 April 2024</a:t>
            </a:r>
            <a:br>
              <a:rPr lang="en-US" sz="1800" dirty="0">
                <a:latin typeface="Arial" charset="0"/>
              </a:rPr>
            </a:br>
            <a:br>
              <a:rPr lang="en-US" dirty="0">
                <a:latin typeface="Arial" charset="0"/>
              </a:rPr>
            </a:br>
            <a:endParaRPr lang="en-US" dirty="0"/>
          </a:p>
        </p:txBody>
      </p:sp>
      <p:sp>
        <p:nvSpPr>
          <p:cNvPr id="4" name="Slide Number Placeholder 3">
            <a:extLst>
              <a:ext uri="{FF2B5EF4-FFF2-40B4-BE49-F238E27FC236}">
                <a16:creationId xmlns:a16="http://schemas.microsoft.com/office/drawing/2014/main" id="{AC56FBA4-6BEF-410D-98FC-1751A979322F}"/>
              </a:ext>
            </a:extLst>
          </p:cNvPr>
          <p:cNvSpPr>
            <a:spLocks noGrp="1"/>
          </p:cNvSpPr>
          <p:nvPr>
            <p:ph type="sldNum" sz="quarter" idx="12"/>
          </p:nvPr>
        </p:nvSpPr>
        <p:spPr/>
        <p:txBody>
          <a:bodyPr/>
          <a:lstStyle/>
          <a:p>
            <a:fld id="{8DEAFE81-C5F2-4476-9B7B-784225353135}" type="slidenum">
              <a:rPr lang="en-US" smtClean="0"/>
              <a:t>1</a:t>
            </a:fld>
            <a:endParaRPr lang="en-US"/>
          </a:p>
        </p:txBody>
      </p:sp>
      <p:pic>
        <p:nvPicPr>
          <p:cNvPr id="1025" name="Picture 1">
            <a:extLst>
              <a:ext uri="{FF2B5EF4-FFF2-40B4-BE49-F238E27FC236}">
                <a16:creationId xmlns:a16="http://schemas.microsoft.com/office/drawing/2014/main" id="{FA19BCA7-1940-A4B3-E902-C43DC6F6B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083" y="2391359"/>
            <a:ext cx="230773" cy="11538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2FB3588-F8A0-70C2-AB65-C51B60A74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083" y="2391359"/>
            <a:ext cx="1153865" cy="230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833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A0DD8A-B4B9-BD12-A533-412BF8D6DFC8}"/>
              </a:ext>
            </a:extLst>
          </p:cNvPr>
          <p:cNvPicPr>
            <a:picLocks noChangeAspect="1"/>
          </p:cNvPicPr>
          <p:nvPr/>
        </p:nvPicPr>
        <p:blipFill rotWithShape="1">
          <a:blip r:embed="rId2"/>
          <a:srcRect l="32122" r="16459" b="2"/>
          <a:stretch/>
        </p:blipFill>
        <p:spPr>
          <a:xfrm>
            <a:off x="5845889" y="3506112"/>
            <a:ext cx="329811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3076" name="Picture 4" descr="Unrest leads retailers and malls to temporarily shut up shop">
            <a:extLst>
              <a:ext uri="{FF2B5EF4-FFF2-40B4-BE49-F238E27FC236}">
                <a16:creationId xmlns:a16="http://schemas.microsoft.com/office/drawing/2014/main" id="{181AFAB7-2AB2-9F66-C259-02B562C762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67" r="25061" b="1"/>
          <a:stretch/>
        </p:blipFill>
        <p:spPr bwMode="auto">
          <a:xfrm>
            <a:off x="20" y="10"/>
            <a:ext cx="6865999" cy="6863475"/>
          </a:xfrm>
          <a:custGeom>
            <a:avLst/>
            <a:gdLst/>
            <a:ahLst/>
            <a:cxnLst/>
            <a:rect l="l" t="t" r="r" b="b"/>
            <a:pathLst>
              <a:path w="9154693" h="6863485">
                <a:moveTo>
                  <a:pt x="0" y="0"/>
                </a:moveTo>
                <a:lnTo>
                  <a:pt x="5976000" y="0"/>
                </a:lnTo>
                <a:lnTo>
                  <a:pt x="9154693"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3074" name="Picture 2" descr="Caxton editor shares her experience of navigating through KZN unrest |  Berea Mail">
            <a:extLst>
              <a:ext uri="{FF2B5EF4-FFF2-40B4-BE49-F238E27FC236}">
                <a16:creationId xmlns:a16="http://schemas.microsoft.com/office/drawing/2014/main" id="{F7E8220B-DA17-6F68-5560-E107A65472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673" r="6701" b="3"/>
          <a:stretch/>
        </p:blipFill>
        <p:spPr bwMode="auto">
          <a:xfrm>
            <a:off x="4626141" y="10"/>
            <a:ext cx="4517859" cy="3346394"/>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7692B7CC-6895-643A-E579-F936AD2A9B25}"/>
              </a:ext>
            </a:extLst>
          </p:cNvPr>
          <p:cNvSpPr>
            <a:spLocks noGrp="1"/>
          </p:cNvSpPr>
          <p:nvPr>
            <p:ph type="ftr" sz="quarter" idx="11"/>
          </p:nvPr>
        </p:nvSpPr>
        <p:spPr>
          <a:xfrm>
            <a:off x="3028950" y="6356350"/>
            <a:ext cx="3086100" cy="365125"/>
          </a:xfrm>
        </p:spPr>
        <p:txBody>
          <a:bodyPr>
            <a:normAutofit/>
          </a:bodyPr>
          <a:lstStyle/>
          <a:p>
            <a:pPr>
              <a:lnSpc>
                <a:spcPct val="90000"/>
              </a:lnSpc>
              <a:spcAft>
                <a:spcPts val="600"/>
              </a:spcAft>
            </a:pPr>
            <a:r>
              <a:rPr lang="en-US" sz="900">
                <a:solidFill>
                  <a:srgbClr val="FFFFFF"/>
                </a:solidFill>
              </a:rPr>
              <a:t>This presentation is confidential and intended for Kwanalu members only.  Not for distribution..</a:t>
            </a:r>
          </a:p>
        </p:txBody>
      </p:sp>
      <p:sp>
        <p:nvSpPr>
          <p:cNvPr id="3" name="Slide Number Placeholder 2">
            <a:extLst>
              <a:ext uri="{FF2B5EF4-FFF2-40B4-BE49-F238E27FC236}">
                <a16:creationId xmlns:a16="http://schemas.microsoft.com/office/drawing/2014/main" id="{04C8EFD1-CCC1-07A4-CCAA-7629FE940D96}"/>
              </a:ext>
            </a:extLst>
          </p:cNvPr>
          <p:cNvSpPr>
            <a:spLocks noGrp="1"/>
          </p:cNvSpPr>
          <p:nvPr>
            <p:ph type="sldNum" sz="quarter" idx="12"/>
          </p:nvPr>
        </p:nvSpPr>
        <p:spPr>
          <a:xfrm>
            <a:off x="6457950" y="6356350"/>
            <a:ext cx="2057400" cy="365125"/>
          </a:xfrm>
        </p:spPr>
        <p:txBody>
          <a:bodyPr>
            <a:normAutofit/>
          </a:bodyPr>
          <a:lstStyle/>
          <a:p>
            <a:pPr>
              <a:spcAft>
                <a:spcPts val="600"/>
              </a:spcAft>
            </a:pPr>
            <a:fld id="{478C4F1F-2372-42B1-8CC8-06DB0F03AF3B}" type="slidenum">
              <a:rPr lang="en-US">
                <a:solidFill>
                  <a:srgbClr val="FFFFFF"/>
                </a:solidFill>
              </a:rPr>
              <a:pPr>
                <a:spcAft>
                  <a:spcPts val="600"/>
                </a:spcAft>
              </a:pPr>
              <a:t>10</a:t>
            </a:fld>
            <a:endParaRPr lang="en-US">
              <a:solidFill>
                <a:srgbClr val="FFFFFF"/>
              </a:solidFill>
            </a:endParaRPr>
          </a:p>
        </p:txBody>
      </p:sp>
    </p:spTree>
    <p:extLst>
      <p:ext uri="{BB962C8B-B14F-4D97-AF65-F5344CB8AC3E}">
        <p14:creationId xmlns:p14="http://schemas.microsoft.com/office/powerpoint/2010/main" val="204210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F060-DFB2-4514-B74E-345362AC6DF8}"/>
              </a:ext>
            </a:extLst>
          </p:cNvPr>
          <p:cNvSpPr>
            <a:spLocks noGrp="1"/>
          </p:cNvSpPr>
          <p:nvPr>
            <p:ph type="title"/>
          </p:nvPr>
        </p:nvSpPr>
        <p:spPr>
          <a:xfrm>
            <a:off x="277477" y="92075"/>
            <a:ext cx="7355160" cy="365125"/>
          </a:xfrm>
        </p:spPr>
        <p:txBody>
          <a:bodyPr>
            <a:normAutofit/>
          </a:bodyPr>
          <a:lstStyle/>
          <a:p>
            <a:pPr algn="l"/>
            <a:r>
              <a:rPr lang="en-US" sz="1100" dirty="0"/>
              <a:t>As @ 16 July 2021</a:t>
            </a:r>
            <a:endParaRPr lang="en-ZA" sz="1100" dirty="0"/>
          </a:p>
        </p:txBody>
      </p:sp>
      <p:sp>
        <p:nvSpPr>
          <p:cNvPr id="4" name="Footer Placeholder 3">
            <a:extLst>
              <a:ext uri="{FF2B5EF4-FFF2-40B4-BE49-F238E27FC236}">
                <a16:creationId xmlns:a16="http://schemas.microsoft.com/office/drawing/2014/main" id="{D1753139-B44F-40DD-B8C8-F9E9B4B9111D}"/>
              </a:ext>
            </a:extLst>
          </p:cNvPr>
          <p:cNvSpPr>
            <a:spLocks noGrp="1"/>
          </p:cNvSpPr>
          <p:nvPr>
            <p:ph type="ftr" sz="quarter" idx="11"/>
          </p:nvPr>
        </p:nvSpPr>
        <p:spPr>
          <a:xfrm>
            <a:off x="2123728" y="6435892"/>
            <a:ext cx="4680520" cy="365125"/>
          </a:xfrm>
        </p:spPr>
        <p:txBody>
          <a:bodyPr/>
          <a:lstStyle/>
          <a:p>
            <a:r>
              <a:rPr lang="en-US" dirty="0"/>
              <a:t>Confidential:   The information, tables graphs etc. contained in this presentation were prepared in real time by Kwanalu for its own use.</a:t>
            </a:r>
          </a:p>
        </p:txBody>
      </p:sp>
      <p:sp>
        <p:nvSpPr>
          <p:cNvPr id="5" name="Slide Number Placeholder 4">
            <a:extLst>
              <a:ext uri="{FF2B5EF4-FFF2-40B4-BE49-F238E27FC236}">
                <a16:creationId xmlns:a16="http://schemas.microsoft.com/office/drawing/2014/main" id="{8186C727-8688-47EC-AC83-7665A35F8CB0}"/>
              </a:ext>
            </a:extLst>
          </p:cNvPr>
          <p:cNvSpPr>
            <a:spLocks noGrp="1"/>
          </p:cNvSpPr>
          <p:nvPr>
            <p:ph type="sldNum" sz="quarter" idx="12"/>
          </p:nvPr>
        </p:nvSpPr>
        <p:spPr/>
        <p:txBody>
          <a:bodyPr/>
          <a:lstStyle/>
          <a:p>
            <a:fld id="{478C4F1F-2372-42B1-8CC8-06DB0F03AF3B}" type="slidenum">
              <a:rPr lang="en-US" smtClean="0"/>
              <a:pPr/>
              <a:t>11</a:t>
            </a:fld>
            <a:endParaRPr lang="en-US"/>
          </a:p>
        </p:txBody>
      </p:sp>
      <p:pic>
        <p:nvPicPr>
          <p:cNvPr id="9" name="Picture 8">
            <a:extLst>
              <a:ext uri="{FF2B5EF4-FFF2-40B4-BE49-F238E27FC236}">
                <a16:creationId xmlns:a16="http://schemas.microsoft.com/office/drawing/2014/main" id="{CEB38FF4-7794-D43E-8DBB-D97A738A248F}"/>
              </a:ext>
            </a:extLst>
          </p:cNvPr>
          <p:cNvPicPr>
            <a:picLocks noChangeAspect="1"/>
          </p:cNvPicPr>
          <p:nvPr/>
        </p:nvPicPr>
        <p:blipFill rotWithShape="1">
          <a:blip r:embed="rId3"/>
          <a:srcRect l="31888" t="31800" r="32675" b="22000"/>
          <a:stretch/>
        </p:blipFill>
        <p:spPr>
          <a:xfrm>
            <a:off x="827584" y="766929"/>
            <a:ext cx="7712368" cy="5492892"/>
          </a:xfrm>
          <a:prstGeom prst="rect">
            <a:avLst/>
          </a:prstGeom>
        </p:spPr>
      </p:pic>
    </p:spTree>
    <p:extLst>
      <p:ext uri="{BB962C8B-B14F-4D97-AF65-F5344CB8AC3E}">
        <p14:creationId xmlns:p14="http://schemas.microsoft.com/office/powerpoint/2010/main" val="3178385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18E90-3465-4C6F-93D4-6ED70F9DB569}"/>
              </a:ext>
            </a:extLst>
          </p:cNvPr>
          <p:cNvSpPr>
            <a:spLocks noGrp="1"/>
          </p:cNvSpPr>
          <p:nvPr>
            <p:ph type="title"/>
          </p:nvPr>
        </p:nvSpPr>
        <p:spPr/>
        <p:txBody>
          <a:bodyPr>
            <a:normAutofit/>
          </a:bodyPr>
          <a:lstStyle/>
          <a:p>
            <a:r>
              <a:rPr lang="en-US" dirty="0"/>
              <a:t>Types of losses </a:t>
            </a:r>
            <a:r>
              <a:rPr lang="en-US" sz="1400" dirty="0"/>
              <a:t>(@ 18 July 2021)</a:t>
            </a:r>
            <a:endParaRPr lang="en-ZA" sz="1400" dirty="0"/>
          </a:p>
        </p:txBody>
      </p:sp>
      <p:sp>
        <p:nvSpPr>
          <p:cNvPr id="4" name="Footer Placeholder 3">
            <a:extLst>
              <a:ext uri="{FF2B5EF4-FFF2-40B4-BE49-F238E27FC236}">
                <a16:creationId xmlns:a16="http://schemas.microsoft.com/office/drawing/2014/main" id="{0ED81914-0333-4E3B-853B-85546D9F6827}"/>
              </a:ext>
            </a:extLst>
          </p:cNvPr>
          <p:cNvSpPr>
            <a:spLocks noGrp="1"/>
          </p:cNvSpPr>
          <p:nvPr>
            <p:ph type="ftr" sz="quarter" idx="11"/>
          </p:nvPr>
        </p:nvSpPr>
        <p:spPr/>
        <p:txBody>
          <a:bodyPr/>
          <a:lstStyle/>
          <a:p>
            <a:r>
              <a:rPr lang="en-US"/>
              <a:t>This presentation is confidential and intended for Kwanalu members only.  Not for distribution..</a:t>
            </a:r>
          </a:p>
        </p:txBody>
      </p:sp>
      <p:sp>
        <p:nvSpPr>
          <p:cNvPr id="5" name="Slide Number Placeholder 4">
            <a:extLst>
              <a:ext uri="{FF2B5EF4-FFF2-40B4-BE49-F238E27FC236}">
                <a16:creationId xmlns:a16="http://schemas.microsoft.com/office/drawing/2014/main" id="{F217050F-6B06-48FE-870B-FD68F0FB266E}"/>
              </a:ext>
            </a:extLst>
          </p:cNvPr>
          <p:cNvSpPr>
            <a:spLocks noGrp="1"/>
          </p:cNvSpPr>
          <p:nvPr>
            <p:ph type="sldNum" sz="quarter" idx="12"/>
          </p:nvPr>
        </p:nvSpPr>
        <p:spPr/>
        <p:txBody>
          <a:bodyPr/>
          <a:lstStyle/>
          <a:p>
            <a:fld id="{478C4F1F-2372-42B1-8CC8-06DB0F03AF3B}" type="slidenum">
              <a:rPr lang="en-US" smtClean="0"/>
              <a:pPr/>
              <a:t>12</a:t>
            </a:fld>
            <a:endParaRPr lang="en-US"/>
          </a:p>
        </p:txBody>
      </p:sp>
      <p:sp>
        <p:nvSpPr>
          <p:cNvPr id="6" name="Content Placeholder 2">
            <a:extLst>
              <a:ext uri="{FF2B5EF4-FFF2-40B4-BE49-F238E27FC236}">
                <a16:creationId xmlns:a16="http://schemas.microsoft.com/office/drawing/2014/main" id="{7C43BD98-989E-4668-AC4D-BADAC8029FD2}"/>
              </a:ext>
            </a:extLst>
          </p:cNvPr>
          <p:cNvSpPr>
            <a:spLocks noGrp="1"/>
          </p:cNvSpPr>
          <p:nvPr>
            <p:ph idx="1"/>
          </p:nvPr>
        </p:nvSpPr>
        <p:spPr>
          <a:xfrm>
            <a:off x="971600" y="1556792"/>
            <a:ext cx="7344816" cy="4176463"/>
          </a:xfrm>
        </p:spPr>
        <p:txBody>
          <a:bodyPr>
            <a:normAutofit/>
          </a:bodyPr>
          <a:lstStyle/>
          <a:p>
            <a:r>
              <a:rPr lang="en-ZW" sz="2800" dirty="0"/>
              <a:t>Direct to farmer			</a:t>
            </a:r>
          </a:p>
          <a:p>
            <a:r>
              <a:rPr lang="en-ZW" sz="2800" dirty="0"/>
              <a:t>Infrastructure losses		</a:t>
            </a:r>
          </a:p>
          <a:p>
            <a:r>
              <a:rPr lang="en-ZW" sz="2800" dirty="0"/>
              <a:t>Direct security costs		</a:t>
            </a:r>
          </a:p>
          <a:p>
            <a:r>
              <a:rPr lang="en-ZW" sz="2800" dirty="0"/>
              <a:t>Value chain	</a:t>
            </a:r>
          </a:p>
          <a:p>
            <a:endParaRPr lang="en-ZW" sz="2800" dirty="0"/>
          </a:p>
          <a:p>
            <a:r>
              <a:rPr lang="en-ZW" sz="2800" dirty="0"/>
              <a:t>Concern: </a:t>
            </a:r>
          </a:p>
          <a:p>
            <a:pPr lvl="1"/>
            <a:r>
              <a:rPr lang="en-ZW" dirty="0"/>
              <a:t>little or no recovery support			</a:t>
            </a:r>
          </a:p>
          <a:p>
            <a:endParaRPr lang="en-ZW" sz="2800" dirty="0"/>
          </a:p>
          <a:p>
            <a:endParaRPr lang="en-ZW" sz="2800" dirty="0"/>
          </a:p>
        </p:txBody>
      </p:sp>
    </p:spTree>
    <p:extLst>
      <p:ext uri="{BB962C8B-B14F-4D97-AF65-F5344CB8AC3E}">
        <p14:creationId xmlns:p14="http://schemas.microsoft.com/office/powerpoint/2010/main" val="3949304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E16A39-DDF1-7AB9-00EF-631C498A121F}"/>
              </a:ext>
            </a:extLst>
          </p:cNvPr>
          <p:cNvPicPr>
            <a:picLocks noChangeAspect="1"/>
          </p:cNvPicPr>
          <p:nvPr/>
        </p:nvPicPr>
        <p:blipFill rotWithShape="1">
          <a:blip r:embed="rId2"/>
          <a:srcRect t="6989" r="-2" b="6123"/>
          <a:stretch/>
        </p:blipFill>
        <p:spPr>
          <a:xfrm>
            <a:off x="4632324" y="10"/>
            <a:ext cx="4511676"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6" name="Picture 5">
            <a:extLst>
              <a:ext uri="{FF2B5EF4-FFF2-40B4-BE49-F238E27FC236}">
                <a16:creationId xmlns:a16="http://schemas.microsoft.com/office/drawing/2014/main" id="{ACE8E35C-1D46-7183-48C6-A2B86863F6DB}"/>
              </a:ext>
            </a:extLst>
          </p:cNvPr>
          <p:cNvPicPr>
            <a:picLocks noChangeAspect="1"/>
          </p:cNvPicPr>
          <p:nvPr/>
        </p:nvPicPr>
        <p:blipFill rotWithShape="1">
          <a:blip r:embed="rId3"/>
          <a:srcRect l="24029" r="5648" b="2"/>
          <a:stretch/>
        </p:blipFill>
        <p:spPr>
          <a:xfrm>
            <a:off x="20" y="4069976"/>
            <a:ext cx="2651478" cy="2788023"/>
          </a:xfrm>
          <a:prstGeom prst="rect">
            <a:avLst/>
          </a:prstGeom>
        </p:spPr>
      </p:pic>
      <p:pic>
        <p:nvPicPr>
          <p:cNvPr id="4098" name="Picture 2" descr="Renowned family business suffers extensive damage throughout KZN | Capital  Newspapers">
            <a:extLst>
              <a:ext uri="{FF2B5EF4-FFF2-40B4-BE49-F238E27FC236}">
                <a16:creationId xmlns:a16="http://schemas.microsoft.com/office/drawing/2014/main" id="{2113F2D1-6928-C528-EEC5-CA1534045D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605" r="21053" b="2"/>
          <a:stretch/>
        </p:blipFill>
        <p:spPr bwMode="auto">
          <a:xfrm>
            <a:off x="20" y="10"/>
            <a:ext cx="4511656"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3D4913A6-D270-7DAE-AC1A-F6B19E8983CF}"/>
              </a:ext>
            </a:extLst>
          </p:cNvPr>
          <p:cNvSpPr>
            <a:spLocks noGrp="1"/>
          </p:cNvSpPr>
          <p:nvPr>
            <p:ph type="ftr" sz="quarter" idx="11"/>
          </p:nvPr>
        </p:nvSpPr>
        <p:spPr>
          <a:xfrm>
            <a:off x="3028950" y="6356350"/>
            <a:ext cx="3086100" cy="365125"/>
          </a:xfrm>
        </p:spPr>
        <p:txBody>
          <a:bodyPr>
            <a:normAutofit/>
          </a:bodyPr>
          <a:lstStyle/>
          <a:p>
            <a:pPr>
              <a:lnSpc>
                <a:spcPct val="90000"/>
              </a:lnSpc>
              <a:spcAft>
                <a:spcPts val="600"/>
              </a:spcAft>
            </a:pPr>
            <a:r>
              <a:rPr lang="en-US" sz="900">
                <a:solidFill>
                  <a:srgbClr val="FFFFFF"/>
                </a:solidFill>
              </a:rPr>
              <a:t>This presentation is confidential and intended for Kwanalu members only.  Not for distribution..</a:t>
            </a:r>
          </a:p>
        </p:txBody>
      </p:sp>
      <p:pic>
        <p:nvPicPr>
          <p:cNvPr id="8" name="Picture 7">
            <a:extLst>
              <a:ext uri="{FF2B5EF4-FFF2-40B4-BE49-F238E27FC236}">
                <a16:creationId xmlns:a16="http://schemas.microsoft.com/office/drawing/2014/main" id="{EF9F65AD-C853-18F7-0917-CE926A10ED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58" r="-5" b="57"/>
          <a:stretch/>
        </p:blipFill>
        <p:spPr bwMode="auto">
          <a:xfrm>
            <a:off x="6484620" y="4069976"/>
            <a:ext cx="2659380" cy="2788024"/>
          </a:xfrm>
          <a:prstGeom prst="rect">
            <a:avLst/>
          </a:prstGeom>
          <a:noFill/>
        </p:spPr>
      </p:pic>
      <p:sp>
        <p:nvSpPr>
          <p:cNvPr id="3" name="Slide Number Placeholder 2">
            <a:extLst>
              <a:ext uri="{FF2B5EF4-FFF2-40B4-BE49-F238E27FC236}">
                <a16:creationId xmlns:a16="http://schemas.microsoft.com/office/drawing/2014/main" id="{788AE452-7A2B-D1B8-2122-148ADD9BC637}"/>
              </a:ext>
            </a:extLst>
          </p:cNvPr>
          <p:cNvSpPr>
            <a:spLocks noGrp="1"/>
          </p:cNvSpPr>
          <p:nvPr>
            <p:ph type="sldNum" sz="quarter" idx="12"/>
          </p:nvPr>
        </p:nvSpPr>
        <p:spPr>
          <a:xfrm>
            <a:off x="6457950" y="6356350"/>
            <a:ext cx="2057400" cy="365125"/>
          </a:xfrm>
        </p:spPr>
        <p:txBody>
          <a:bodyPr>
            <a:normAutofit/>
          </a:bodyPr>
          <a:lstStyle/>
          <a:p>
            <a:pPr>
              <a:spcAft>
                <a:spcPts val="600"/>
              </a:spcAft>
            </a:pPr>
            <a:fld id="{478C4F1F-2372-42B1-8CC8-06DB0F03AF3B}" type="slidenum">
              <a:rPr lang="en-US">
                <a:solidFill>
                  <a:srgbClr val="FFFFFF"/>
                </a:solidFill>
              </a:rPr>
              <a:pPr>
                <a:spcAft>
                  <a:spcPts val="600"/>
                </a:spcAft>
              </a:pPr>
              <a:t>13</a:t>
            </a:fld>
            <a:endParaRPr lang="en-US">
              <a:solidFill>
                <a:srgbClr val="FFFFFF"/>
              </a:solidFill>
            </a:endParaRPr>
          </a:p>
        </p:txBody>
      </p:sp>
      <p:pic>
        <p:nvPicPr>
          <p:cNvPr id="9" name="Picture 8">
            <a:extLst>
              <a:ext uri="{FF2B5EF4-FFF2-40B4-BE49-F238E27FC236}">
                <a16:creationId xmlns:a16="http://schemas.microsoft.com/office/drawing/2014/main" id="{103BD065-FEC5-1079-C98F-74CB35D4BAB5}"/>
              </a:ext>
            </a:extLst>
          </p:cNvPr>
          <p:cNvPicPr>
            <a:picLocks noChangeAspect="1"/>
          </p:cNvPicPr>
          <p:nvPr/>
        </p:nvPicPr>
        <p:blipFill rotWithShape="1">
          <a:blip r:embed="rId6"/>
          <a:srcRect t="19468"/>
          <a:stretch/>
        </p:blipFill>
        <p:spPr>
          <a:xfrm>
            <a:off x="2686051" y="3212976"/>
            <a:ext cx="3771899" cy="3645024"/>
          </a:xfrm>
          <a:prstGeom prst="rect">
            <a:avLst/>
          </a:prstGeom>
        </p:spPr>
      </p:pic>
    </p:spTree>
    <p:extLst>
      <p:ext uri="{BB962C8B-B14F-4D97-AF65-F5344CB8AC3E}">
        <p14:creationId xmlns:p14="http://schemas.microsoft.com/office/powerpoint/2010/main" val="4272963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7539-ADE3-4BFD-B263-86FD709759F6}"/>
              </a:ext>
            </a:extLst>
          </p:cNvPr>
          <p:cNvSpPr>
            <a:spLocks noGrp="1"/>
          </p:cNvSpPr>
          <p:nvPr>
            <p:ph type="title"/>
          </p:nvPr>
        </p:nvSpPr>
        <p:spPr/>
        <p:txBody>
          <a:bodyPr/>
          <a:lstStyle/>
          <a:p>
            <a:endParaRPr lang="en-ZA"/>
          </a:p>
        </p:txBody>
      </p:sp>
      <p:pic>
        <p:nvPicPr>
          <p:cNvPr id="7" name="Content Placeholder 6">
            <a:extLst>
              <a:ext uri="{FF2B5EF4-FFF2-40B4-BE49-F238E27FC236}">
                <a16:creationId xmlns:a16="http://schemas.microsoft.com/office/drawing/2014/main" id="{E063B446-5C32-4C76-BC74-C46BAEB55E02}"/>
              </a:ext>
            </a:extLst>
          </p:cNvPr>
          <p:cNvPicPr>
            <a:picLocks noGrp="1" noChangeAspect="1"/>
          </p:cNvPicPr>
          <p:nvPr>
            <p:ph idx="1"/>
          </p:nvPr>
        </p:nvPicPr>
        <p:blipFill>
          <a:blip r:embed="rId2"/>
          <a:stretch>
            <a:fillRect/>
          </a:stretch>
        </p:blipFill>
        <p:spPr>
          <a:xfrm>
            <a:off x="308725" y="289823"/>
            <a:ext cx="8526550" cy="6418528"/>
          </a:xfrm>
        </p:spPr>
      </p:pic>
      <p:sp>
        <p:nvSpPr>
          <p:cNvPr id="5" name="Slide Number Placeholder 4">
            <a:extLst>
              <a:ext uri="{FF2B5EF4-FFF2-40B4-BE49-F238E27FC236}">
                <a16:creationId xmlns:a16="http://schemas.microsoft.com/office/drawing/2014/main" id="{DFE5E373-A2DD-43CA-AC79-19836103D6D5}"/>
              </a:ext>
            </a:extLst>
          </p:cNvPr>
          <p:cNvSpPr>
            <a:spLocks noGrp="1"/>
          </p:cNvSpPr>
          <p:nvPr>
            <p:ph type="sldNum" sz="quarter" idx="12"/>
          </p:nvPr>
        </p:nvSpPr>
        <p:spPr/>
        <p:txBody>
          <a:bodyPr/>
          <a:lstStyle/>
          <a:p>
            <a:fld id="{478C4F1F-2372-42B1-8CC8-06DB0F03AF3B}" type="slidenum">
              <a:rPr lang="en-US" smtClean="0"/>
              <a:pPr/>
              <a:t>14</a:t>
            </a:fld>
            <a:endParaRPr lang="en-US"/>
          </a:p>
        </p:txBody>
      </p:sp>
    </p:spTree>
    <p:extLst>
      <p:ext uri="{BB962C8B-B14F-4D97-AF65-F5344CB8AC3E}">
        <p14:creationId xmlns:p14="http://schemas.microsoft.com/office/powerpoint/2010/main" val="3442535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5169A-F8B5-4D7F-8CA6-9DC3BEE3B137}"/>
              </a:ext>
            </a:extLst>
          </p:cNvPr>
          <p:cNvSpPr>
            <a:spLocks noGrp="1"/>
          </p:cNvSpPr>
          <p:nvPr>
            <p:ph type="title"/>
          </p:nvPr>
        </p:nvSpPr>
        <p:spPr/>
        <p:txBody>
          <a:bodyPr/>
          <a:lstStyle/>
          <a:p>
            <a:endParaRPr lang="en-ZA"/>
          </a:p>
        </p:txBody>
      </p:sp>
      <p:pic>
        <p:nvPicPr>
          <p:cNvPr id="7" name="Content Placeholder 6" descr="Diagram&#10;&#10;Description automatically generated">
            <a:extLst>
              <a:ext uri="{FF2B5EF4-FFF2-40B4-BE49-F238E27FC236}">
                <a16:creationId xmlns:a16="http://schemas.microsoft.com/office/drawing/2014/main" id="{8C882332-30E2-4437-9F02-8611C68BBA1A}"/>
              </a:ext>
            </a:extLst>
          </p:cNvPr>
          <p:cNvPicPr>
            <a:picLocks noGrp="1" noChangeAspect="1"/>
          </p:cNvPicPr>
          <p:nvPr>
            <p:ph idx="1"/>
          </p:nvPr>
        </p:nvPicPr>
        <p:blipFill>
          <a:blip r:embed="rId2"/>
          <a:stretch>
            <a:fillRect/>
          </a:stretch>
        </p:blipFill>
        <p:spPr>
          <a:xfrm>
            <a:off x="251519" y="188640"/>
            <a:ext cx="8640961" cy="6480722"/>
          </a:xfrm>
        </p:spPr>
      </p:pic>
      <p:sp>
        <p:nvSpPr>
          <p:cNvPr id="4" name="Footer Placeholder 3">
            <a:extLst>
              <a:ext uri="{FF2B5EF4-FFF2-40B4-BE49-F238E27FC236}">
                <a16:creationId xmlns:a16="http://schemas.microsoft.com/office/drawing/2014/main" id="{F843E478-920D-4995-AA86-28316E8255C9}"/>
              </a:ext>
            </a:extLst>
          </p:cNvPr>
          <p:cNvSpPr>
            <a:spLocks noGrp="1"/>
          </p:cNvSpPr>
          <p:nvPr>
            <p:ph type="ftr" sz="quarter" idx="11"/>
          </p:nvPr>
        </p:nvSpPr>
        <p:spPr/>
        <p:txBody>
          <a:bodyPr/>
          <a:lstStyle/>
          <a:p>
            <a:r>
              <a:rPr lang="en-US"/>
              <a:t>This presentation is confidential and intended for Kwanalu members only.  Not for distribution..</a:t>
            </a:r>
          </a:p>
        </p:txBody>
      </p:sp>
      <p:sp>
        <p:nvSpPr>
          <p:cNvPr id="5" name="Slide Number Placeholder 4">
            <a:extLst>
              <a:ext uri="{FF2B5EF4-FFF2-40B4-BE49-F238E27FC236}">
                <a16:creationId xmlns:a16="http://schemas.microsoft.com/office/drawing/2014/main" id="{B798BA3D-81DF-45C2-89D4-98C868BED4E1}"/>
              </a:ext>
            </a:extLst>
          </p:cNvPr>
          <p:cNvSpPr>
            <a:spLocks noGrp="1"/>
          </p:cNvSpPr>
          <p:nvPr>
            <p:ph type="sldNum" sz="quarter" idx="12"/>
          </p:nvPr>
        </p:nvSpPr>
        <p:spPr/>
        <p:txBody>
          <a:bodyPr/>
          <a:lstStyle/>
          <a:p>
            <a:fld id="{478C4F1F-2372-42B1-8CC8-06DB0F03AF3B}" type="slidenum">
              <a:rPr lang="en-US" smtClean="0"/>
              <a:pPr/>
              <a:t>15</a:t>
            </a:fld>
            <a:endParaRPr lang="en-US"/>
          </a:p>
        </p:txBody>
      </p:sp>
    </p:spTree>
    <p:extLst>
      <p:ext uri="{BB962C8B-B14F-4D97-AF65-F5344CB8AC3E}">
        <p14:creationId xmlns:p14="http://schemas.microsoft.com/office/powerpoint/2010/main" val="3740587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BF202-C9C6-437A-A872-BB3D77313444}"/>
              </a:ext>
            </a:extLst>
          </p:cNvPr>
          <p:cNvSpPr>
            <a:spLocks noGrp="1"/>
          </p:cNvSpPr>
          <p:nvPr>
            <p:ph type="title"/>
          </p:nvPr>
        </p:nvSpPr>
        <p:spPr>
          <a:xfrm>
            <a:off x="434685" y="600419"/>
            <a:ext cx="8229600" cy="811560"/>
          </a:xfrm>
        </p:spPr>
        <p:txBody>
          <a:bodyPr>
            <a:normAutofit fontScale="90000"/>
          </a:bodyPr>
          <a:lstStyle/>
          <a:p>
            <a:r>
              <a:rPr lang="en-US" sz="2800" dirty="0"/>
              <a:t>eThekwini Municipality – Economic development and planning cluster 4/8/21</a:t>
            </a:r>
            <a:endParaRPr lang="en-ZA" sz="2800" dirty="0"/>
          </a:p>
        </p:txBody>
      </p:sp>
      <p:sp>
        <p:nvSpPr>
          <p:cNvPr id="3" name="Content Placeholder 2">
            <a:extLst>
              <a:ext uri="{FF2B5EF4-FFF2-40B4-BE49-F238E27FC236}">
                <a16:creationId xmlns:a16="http://schemas.microsoft.com/office/drawing/2014/main" id="{1DA65E88-5D35-4646-A614-0004AC4B3871}"/>
              </a:ext>
            </a:extLst>
          </p:cNvPr>
          <p:cNvSpPr>
            <a:spLocks noGrp="1"/>
          </p:cNvSpPr>
          <p:nvPr>
            <p:ph idx="1"/>
          </p:nvPr>
        </p:nvSpPr>
        <p:spPr>
          <a:xfrm>
            <a:off x="589045" y="1700808"/>
            <a:ext cx="8075240" cy="5020667"/>
          </a:xfrm>
        </p:spPr>
        <p:txBody>
          <a:bodyPr>
            <a:noAutofit/>
          </a:bodyPr>
          <a:lstStyle/>
          <a:p>
            <a:pPr>
              <a:spcBef>
                <a:spcPts val="600"/>
              </a:spcBef>
            </a:pPr>
            <a:r>
              <a:rPr lang="en-US" sz="2000" i="0" u="none" strike="noStrike" baseline="0" dirty="0">
                <a:latin typeface="Arial" panose="020B0604020202020204" pitchFamily="34" charset="0"/>
              </a:rPr>
              <a:t>Research reveals that for </a:t>
            </a:r>
            <a:r>
              <a:rPr lang="en-US" sz="2000" i="0" u="none" strike="noStrike" baseline="0" dirty="0">
                <a:solidFill>
                  <a:srgbClr val="FFFF00"/>
                </a:solidFill>
                <a:latin typeface="Arial" panose="020B0604020202020204" pitchFamily="34" charset="0"/>
              </a:rPr>
              <a:t>every hour that the N3 highway in KwaZulu-Natal is closed, at least R1m lost to the economy</a:t>
            </a:r>
            <a:r>
              <a:rPr lang="en-US" sz="2000" i="0" u="none" strike="noStrike" baseline="0" dirty="0">
                <a:latin typeface="Arial" panose="020B0604020202020204" pitchFamily="34" charset="0"/>
              </a:rPr>
              <a:t>. </a:t>
            </a:r>
            <a:endParaRPr lang="en-US" sz="2000" dirty="0">
              <a:latin typeface="Arial" panose="020B0604020202020204" pitchFamily="34" charset="0"/>
            </a:endParaRPr>
          </a:p>
          <a:p>
            <a:pPr lvl="1">
              <a:spcBef>
                <a:spcPts val="600"/>
              </a:spcBef>
            </a:pPr>
            <a:r>
              <a:rPr lang="en-US" sz="2000" i="0" u="none" strike="noStrike" baseline="0" dirty="0">
                <a:latin typeface="Arial" panose="020B0604020202020204" pitchFamily="34" charset="0"/>
              </a:rPr>
              <a:t>This means that the </a:t>
            </a:r>
            <a:r>
              <a:rPr lang="en-US" sz="2000" dirty="0">
                <a:latin typeface="Arial" panose="020B0604020202020204" pitchFamily="34" charset="0"/>
              </a:rPr>
              <a:t>5 days unrest = </a:t>
            </a:r>
            <a:r>
              <a:rPr lang="en-US" sz="2000" i="0" u="none" strike="noStrike" baseline="0" dirty="0">
                <a:latin typeface="Arial" panose="020B0604020202020204" pitchFamily="34" charset="0"/>
              </a:rPr>
              <a:t>estimated at R120m. </a:t>
            </a:r>
          </a:p>
          <a:p>
            <a:pPr lvl="1">
              <a:spcBef>
                <a:spcPts val="600"/>
              </a:spcBef>
            </a:pPr>
            <a:r>
              <a:rPr lang="en-US" sz="2000" i="0" u="none" strike="noStrike" baseline="0" dirty="0">
                <a:latin typeface="Arial" panose="020B0604020202020204" pitchFamily="34" charset="0"/>
              </a:rPr>
              <a:t>There were more than 37 trucks that had been torched in various parts of the province (28 were torched in Mooi River)</a:t>
            </a:r>
          </a:p>
          <a:p>
            <a:pPr>
              <a:spcBef>
                <a:spcPts val="600"/>
              </a:spcBef>
            </a:pPr>
            <a:r>
              <a:rPr lang="en-US" sz="2000" i="0" u="none" strike="noStrike" baseline="0" dirty="0">
                <a:latin typeface="Arial" panose="020B0604020202020204" pitchFamily="34" charset="0"/>
              </a:rPr>
              <a:t>Contributed to the weakening of the Rand. The local currency dropped as much as 2% against the dollar in the wake of these riots. </a:t>
            </a:r>
          </a:p>
          <a:p>
            <a:pPr>
              <a:spcBef>
                <a:spcPts val="600"/>
              </a:spcBef>
            </a:pPr>
            <a:r>
              <a:rPr lang="en-US" sz="2000" dirty="0">
                <a:latin typeface="Arial" panose="020B0604020202020204" pitchFamily="34" charset="0"/>
              </a:rPr>
              <a:t>I</a:t>
            </a:r>
            <a:r>
              <a:rPr lang="en-US" sz="2000" i="0" u="none" strike="noStrike" baseline="0" dirty="0">
                <a:latin typeface="Arial" panose="020B0604020202020204" pitchFamily="34" charset="0"/>
              </a:rPr>
              <a:t>mpact on fuel and transportation of goods </a:t>
            </a:r>
          </a:p>
          <a:p>
            <a:pPr lvl="1">
              <a:spcBef>
                <a:spcPts val="600"/>
              </a:spcBef>
            </a:pPr>
            <a:r>
              <a:rPr lang="en-US" sz="2000" i="0" u="none" strike="noStrike" baseline="0" dirty="0">
                <a:latin typeface="Arial" panose="020B0604020202020204" pitchFamily="34" charset="0"/>
              </a:rPr>
              <a:t>Exacerbating the situation is the impact this has on food security. </a:t>
            </a:r>
          </a:p>
          <a:p>
            <a:pPr>
              <a:spcBef>
                <a:spcPts val="600"/>
              </a:spcBef>
            </a:pPr>
            <a:r>
              <a:rPr lang="en-US" sz="2000" i="0" u="none" strike="noStrike" baseline="0" dirty="0">
                <a:latin typeface="Arial" panose="020B0604020202020204" pitchFamily="34" charset="0"/>
              </a:rPr>
              <a:t>More than 150 000 jobs at risk to be lost </a:t>
            </a:r>
          </a:p>
          <a:p>
            <a:pPr>
              <a:spcBef>
                <a:spcPts val="600"/>
              </a:spcBef>
            </a:pPr>
            <a:endParaRPr lang="en-ZA" sz="2000" i="0" u="none" strike="noStrike" baseline="0" dirty="0">
              <a:latin typeface="Arial" panose="020B0604020202020204" pitchFamily="34" charset="0"/>
            </a:endParaRPr>
          </a:p>
          <a:p>
            <a:pPr>
              <a:spcBef>
                <a:spcPts val="600"/>
              </a:spcBef>
            </a:pPr>
            <a:endParaRPr lang="en-ZA" sz="2000" dirty="0"/>
          </a:p>
        </p:txBody>
      </p:sp>
      <p:sp>
        <p:nvSpPr>
          <p:cNvPr id="5" name="Slide Number Placeholder 4">
            <a:extLst>
              <a:ext uri="{FF2B5EF4-FFF2-40B4-BE49-F238E27FC236}">
                <a16:creationId xmlns:a16="http://schemas.microsoft.com/office/drawing/2014/main" id="{4F973C10-BF0B-4BBF-92F9-5F82EF42DF93}"/>
              </a:ext>
            </a:extLst>
          </p:cNvPr>
          <p:cNvSpPr>
            <a:spLocks noGrp="1"/>
          </p:cNvSpPr>
          <p:nvPr>
            <p:ph type="sldNum" sz="quarter" idx="12"/>
          </p:nvPr>
        </p:nvSpPr>
        <p:spPr/>
        <p:txBody>
          <a:bodyPr/>
          <a:lstStyle/>
          <a:p>
            <a:fld id="{478C4F1F-2372-42B1-8CC8-06DB0F03AF3B}" type="slidenum">
              <a:rPr lang="en-US" smtClean="0"/>
              <a:pPr/>
              <a:t>16</a:t>
            </a:fld>
            <a:endParaRPr lang="en-US"/>
          </a:p>
        </p:txBody>
      </p:sp>
    </p:spTree>
    <p:extLst>
      <p:ext uri="{BB962C8B-B14F-4D97-AF65-F5344CB8AC3E}">
        <p14:creationId xmlns:p14="http://schemas.microsoft.com/office/powerpoint/2010/main" val="953277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women standing in front of a bed&#10;&#10;Description automatically generated with low confidence">
            <a:extLst>
              <a:ext uri="{FF2B5EF4-FFF2-40B4-BE49-F238E27FC236}">
                <a16:creationId xmlns:a16="http://schemas.microsoft.com/office/drawing/2014/main" id="{1D016BC4-C24E-371E-42B0-314D42965B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609" r="3981"/>
          <a:stretch/>
        </p:blipFill>
        <p:spPr>
          <a:xfrm>
            <a:off x="2826032" y="4509120"/>
            <a:ext cx="3402152" cy="2348880"/>
          </a:xfrm>
          <a:prstGeom prst="rect">
            <a:avLst/>
          </a:prstGeom>
        </p:spPr>
      </p:pic>
      <p:graphicFrame>
        <p:nvGraphicFramePr>
          <p:cNvPr id="17" name="Content Placeholder 2">
            <a:extLst>
              <a:ext uri="{FF2B5EF4-FFF2-40B4-BE49-F238E27FC236}">
                <a16:creationId xmlns:a16="http://schemas.microsoft.com/office/drawing/2014/main" id="{5D2A8AF3-BB9B-A271-D11C-7564D30640D4}"/>
              </a:ext>
            </a:extLst>
          </p:cNvPr>
          <p:cNvGraphicFramePr>
            <a:graphicFrameLocks noGrp="1"/>
          </p:cNvGraphicFramePr>
          <p:nvPr>
            <p:ph idx="1"/>
            <p:extLst>
              <p:ext uri="{D42A27DB-BD31-4B8C-83A1-F6EECF244321}">
                <p14:modId xmlns:p14="http://schemas.microsoft.com/office/powerpoint/2010/main" val="214350819"/>
              </p:ext>
            </p:extLst>
          </p:nvPr>
        </p:nvGraphicFramePr>
        <p:xfrm>
          <a:off x="0" y="32860"/>
          <a:ext cx="6228184" cy="4476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F928E730-D78F-4720-A788-12925F3F408E}"/>
              </a:ext>
            </a:extLst>
          </p:cNvPr>
          <p:cNvSpPr>
            <a:spLocks noGrp="1"/>
          </p:cNvSpPr>
          <p:nvPr>
            <p:ph type="sldNum" sz="quarter" idx="12"/>
          </p:nvPr>
        </p:nvSpPr>
        <p:spPr/>
        <p:txBody>
          <a:bodyPr/>
          <a:lstStyle/>
          <a:p>
            <a:fld id="{478C4F1F-2372-42B1-8CC8-06DB0F03AF3B}" type="slidenum">
              <a:rPr lang="en-US" smtClean="0"/>
              <a:pPr/>
              <a:t>17</a:t>
            </a:fld>
            <a:endParaRPr lang="en-US"/>
          </a:p>
        </p:txBody>
      </p:sp>
      <p:pic>
        <p:nvPicPr>
          <p:cNvPr id="15" name="Picture 14" descr="A picture containing text&#10;&#10;Description automatically generated">
            <a:extLst>
              <a:ext uri="{FF2B5EF4-FFF2-40B4-BE49-F238E27FC236}">
                <a16:creationId xmlns:a16="http://schemas.microsoft.com/office/drawing/2014/main" id="{5E2C567C-079D-C2E6-F608-8F69EC249D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28184" y="32859"/>
            <a:ext cx="2915817" cy="6825141"/>
          </a:xfrm>
          <a:prstGeom prst="rect">
            <a:avLst/>
          </a:prstGeom>
        </p:spPr>
      </p:pic>
    </p:spTree>
    <p:extLst>
      <p:ext uri="{BB962C8B-B14F-4D97-AF65-F5344CB8AC3E}">
        <p14:creationId xmlns:p14="http://schemas.microsoft.com/office/powerpoint/2010/main" val="1796976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43DB9-1497-4710-A2ED-24C7E48FFE4A}"/>
              </a:ext>
            </a:extLst>
          </p:cNvPr>
          <p:cNvSpPr>
            <a:spLocks noGrp="1"/>
          </p:cNvSpPr>
          <p:nvPr>
            <p:ph type="title"/>
          </p:nvPr>
        </p:nvSpPr>
        <p:spPr>
          <a:xfrm>
            <a:off x="363240" y="231553"/>
            <a:ext cx="8464489" cy="749175"/>
          </a:xfrm>
        </p:spPr>
        <p:txBody>
          <a:bodyPr>
            <a:noAutofit/>
          </a:bodyPr>
          <a:lstStyle/>
          <a:p>
            <a:r>
              <a:rPr lang="en-US" sz="3200" b="1" dirty="0"/>
              <a:t>Kwanalu Actions and Lessons learnt</a:t>
            </a:r>
            <a:endParaRPr lang="en-ZA" sz="3200" b="1" dirty="0"/>
          </a:p>
        </p:txBody>
      </p:sp>
      <p:sp>
        <p:nvSpPr>
          <p:cNvPr id="3" name="Content Placeholder 2">
            <a:extLst>
              <a:ext uri="{FF2B5EF4-FFF2-40B4-BE49-F238E27FC236}">
                <a16:creationId xmlns:a16="http://schemas.microsoft.com/office/drawing/2014/main" id="{9B7DC13E-87F2-4ACD-A1CD-3C41C06D5D34}"/>
              </a:ext>
            </a:extLst>
          </p:cNvPr>
          <p:cNvSpPr>
            <a:spLocks noGrp="1"/>
          </p:cNvSpPr>
          <p:nvPr>
            <p:ph idx="1"/>
          </p:nvPr>
        </p:nvSpPr>
        <p:spPr>
          <a:xfrm>
            <a:off x="467544" y="1196752"/>
            <a:ext cx="8137740" cy="4608512"/>
          </a:xfrm>
        </p:spPr>
        <p:txBody>
          <a:bodyPr>
            <a:noAutofit/>
          </a:bodyPr>
          <a:lstStyle/>
          <a:p>
            <a:r>
              <a:rPr lang="en-US" sz="2000" dirty="0">
                <a:latin typeface="Arial" panose="020B0604020202020204" pitchFamily="34" charset="0"/>
                <a:cs typeface="Arial" panose="020B0604020202020204" pitchFamily="34" charset="0"/>
              </a:rPr>
              <a:t>Kwanalu control </a:t>
            </a:r>
            <a:r>
              <a:rPr lang="en-US" sz="2000" dirty="0" err="1">
                <a:latin typeface="Arial" panose="020B0604020202020204" pitchFamily="34" charset="0"/>
                <a:cs typeface="Arial" panose="020B0604020202020204" pitchFamily="34" charset="0"/>
              </a:rPr>
              <a:t>centre</a:t>
            </a:r>
            <a:r>
              <a:rPr lang="en-US" sz="2000" dirty="0">
                <a:latin typeface="Arial" panose="020B0604020202020204" pitchFamily="34" charset="0"/>
                <a:cs typeface="Arial" panose="020B0604020202020204" pitchFamily="34" charset="0"/>
              </a:rPr>
              <a:t> (JOC) </a:t>
            </a:r>
          </a:p>
          <a:p>
            <a:pPr lvl="1"/>
            <a:r>
              <a:rPr lang="en-US" sz="2000" dirty="0">
                <a:latin typeface="Arial" panose="020B0604020202020204" pitchFamily="34" charset="0"/>
                <a:cs typeface="Arial" panose="020B0604020202020204" pitchFamily="34" charset="0"/>
              </a:rPr>
              <a:t>Farmer led Leadership  </a:t>
            </a:r>
          </a:p>
          <a:p>
            <a:pPr lvl="1"/>
            <a:r>
              <a:rPr lang="en-US" sz="2000" dirty="0">
                <a:latin typeface="Arial" panose="020B0604020202020204" pitchFamily="34" charset="0"/>
                <a:cs typeface="Arial" panose="020B0604020202020204" pitchFamily="34" charset="0"/>
              </a:rPr>
              <a:t>Good communication and sound advice</a:t>
            </a:r>
          </a:p>
          <a:p>
            <a:pPr lvl="1"/>
            <a:r>
              <a:rPr lang="en-US" sz="2000" dirty="0">
                <a:latin typeface="Arial" panose="020B0604020202020204" pitchFamily="34" charset="0"/>
                <a:cs typeface="Arial" panose="020B0604020202020204" pitchFamily="34" charset="0"/>
              </a:rPr>
              <a:t>Fact Check  </a:t>
            </a:r>
          </a:p>
          <a:p>
            <a:r>
              <a:rPr lang="en-US" sz="2000" dirty="0">
                <a:latin typeface="Arial" panose="020B0604020202020204" pitchFamily="34" charset="0"/>
                <a:cs typeface="Arial" panose="020B0604020202020204" pitchFamily="34" charset="0"/>
              </a:rPr>
              <a:t>Co-ordinating actions </a:t>
            </a:r>
          </a:p>
          <a:p>
            <a:r>
              <a:rPr lang="en-US" sz="2000" dirty="0">
                <a:latin typeface="Arial" panose="020B0604020202020204" pitchFamily="34" charset="0"/>
                <a:cs typeface="Arial" panose="020B0604020202020204" pitchFamily="34" charset="0"/>
              </a:rPr>
              <a:t>Communication methods (Cell towers, radio’s) </a:t>
            </a:r>
            <a:endParaRPr lang="en-ZA"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National, Provincial, Commodity &amp; Business linkages and cooperation</a:t>
            </a:r>
          </a:p>
          <a:p>
            <a:r>
              <a:rPr lang="en-US" sz="2000" dirty="0">
                <a:latin typeface="Arial" panose="020B0604020202020204" pitchFamily="34" charset="0"/>
                <a:cs typeface="Arial" panose="020B0604020202020204" pitchFamily="34" charset="0"/>
              </a:rPr>
              <a:t>Identify key strategic issues and collaboration </a:t>
            </a:r>
          </a:p>
          <a:p>
            <a:pPr lvl="1"/>
            <a:r>
              <a:rPr lang="en-US" sz="2000" dirty="0">
                <a:latin typeface="Arial" panose="020B0604020202020204" pitchFamily="34" charset="0"/>
                <a:cs typeface="Arial" panose="020B0604020202020204" pitchFamily="34" charset="0"/>
              </a:rPr>
              <a:t>SANDF. SAPS, </a:t>
            </a:r>
            <a:r>
              <a:rPr lang="en-US" sz="2000" dirty="0" err="1">
                <a:latin typeface="Arial" panose="020B0604020202020204" pitchFamily="34" charset="0"/>
                <a:cs typeface="Arial" panose="020B0604020202020204" pitchFamily="34" charset="0"/>
              </a:rPr>
              <a:t>pvt</a:t>
            </a:r>
            <a:r>
              <a:rPr lang="en-US" sz="2000" dirty="0">
                <a:latin typeface="Arial" panose="020B0604020202020204" pitchFamily="34" charset="0"/>
                <a:cs typeface="Arial" panose="020B0604020202020204" pitchFamily="34" charset="0"/>
              </a:rPr>
              <a:t> Security  </a:t>
            </a:r>
          </a:p>
          <a:p>
            <a:pPr lvl="1"/>
            <a:r>
              <a:rPr lang="en-US" sz="2000" dirty="0">
                <a:latin typeface="Arial" panose="020B0604020202020204" pitchFamily="34" charset="0"/>
                <a:cs typeface="Arial" panose="020B0604020202020204" pitchFamily="34" charset="0"/>
              </a:rPr>
              <a:t>National Rural Safety Strategy </a:t>
            </a:r>
            <a:endParaRPr lang="en-ZA" sz="20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3FD21728-6F06-49CA-B98B-11F686060D43}"/>
              </a:ext>
            </a:extLst>
          </p:cNvPr>
          <p:cNvSpPr>
            <a:spLocks noGrp="1"/>
          </p:cNvSpPr>
          <p:nvPr>
            <p:ph type="sldNum" sz="quarter" idx="12"/>
          </p:nvPr>
        </p:nvSpPr>
        <p:spPr/>
        <p:txBody>
          <a:bodyPr/>
          <a:lstStyle/>
          <a:p>
            <a:fld id="{478C4F1F-2372-42B1-8CC8-06DB0F03AF3B}" type="slidenum">
              <a:rPr lang="en-US" smtClean="0"/>
              <a:pPr/>
              <a:t>18</a:t>
            </a:fld>
            <a:endParaRPr lang="en-US"/>
          </a:p>
        </p:txBody>
      </p:sp>
      <p:pic>
        <p:nvPicPr>
          <p:cNvPr id="6" name="Picture 5">
            <a:extLst>
              <a:ext uri="{FF2B5EF4-FFF2-40B4-BE49-F238E27FC236}">
                <a16:creationId xmlns:a16="http://schemas.microsoft.com/office/drawing/2014/main" id="{6E34C897-BBB4-59CF-8839-7829127280E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740352" y="5661248"/>
            <a:ext cx="1403648" cy="1196751"/>
          </a:xfrm>
          <a:prstGeom prst="rect">
            <a:avLst/>
          </a:prstGeom>
        </p:spPr>
      </p:pic>
      <p:pic>
        <p:nvPicPr>
          <p:cNvPr id="7" name="Picture 6" descr="A collage of vegetables and fruits&#10;&#10;Description automatically generated">
            <a:extLst>
              <a:ext uri="{FF2B5EF4-FFF2-40B4-BE49-F238E27FC236}">
                <a16:creationId xmlns:a16="http://schemas.microsoft.com/office/drawing/2014/main" id="{4759EE86-96E0-C274-1A85-443A65601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61248"/>
            <a:ext cx="7740352" cy="1196751"/>
          </a:xfrm>
          <a:prstGeom prst="rect">
            <a:avLst/>
          </a:prstGeom>
        </p:spPr>
      </p:pic>
    </p:spTree>
    <p:extLst>
      <p:ext uri="{BB962C8B-B14F-4D97-AF65-F5344CB8AC3E}">
        <p14:creationId xmlns:p14="http://schemas.microsoft.com/office/powerpoint/2010/main" val="2990640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D6EF-2661-4909-BCC8-CBA51C036383}"/>
              </a:ext>
            </a:extLst>
          </p:cNvPr>
          <p:cNvSpPr>
            <a:spLocks noGrp="1"/>
          </p:cNvSpPr>
          <p:nvPr>
            <p:ph type="title"/>
          </p:nvPr>
        </p:nvSpPr>
        <p:spPr>
          <a:xfrm>
            <a:off x="827585" y="382762"/>
            <a:ext cx="7864082" cy="634082"/>
          </a:xfrm>
        </p:spPr>
        <p:txBody>
          <a:bodyPr>
            <a:normAutofit/>
          </a:bodyPr>
          <a:lstStyle/>
          <a:p>
            <a:pPr algn="l"/>
            <a:r>
              <a:rPr lang="en-US" sz="2000" dirty="0"/>
              <a:t>Lessons learnt: </a:t>
            </a:r>
            <a:endParaRPr lang="en-ZA" sz="2000" dirty="0"/>
          </a:p>
        </p:txBody>
      </p:sp>
      <p:sp>
        <p:nvSpPr>
          <p:cNvPr id="3" name="Content Placeholder 2">
            <a:extLst>
              <a:ext uri="{FF2B5EF4-FFF2-40B4-BE49-F238E27FC236}">
                <a16:creationId xmlns:a16="http://schemas.microsoft.com/office/drawing/2014/main" id="{CE14A5E6-7FA3-4A17-BFBB-9DE3FDAB72BD}"/>
              </a:ext>
            </a:extLst>
          </p:cNvPr>
          <p:cNvSpPr>
            <a:spLocks noGrp="1"/>
          </p:cNvSpPr>
          <p:nvPr>
            <p:ph idx="1"/>
          </p:nvPr>
        </p:nvSpPr>
        <p:spPr>
          <a:xfrm>
            <a:off x="611560" y="1196752"/>
            <a:ext cx="7864082" cy="5483639"/>
          </a:xfrm>
        </p:spPr>
        <p:txBody>
          <a:bodyPr>
            <a:noAutofit/>
          </a:bodyPr>
          <a:lstStyle/>
          <a:p>
            <a:r>
              <a:rPr lang="en-US" sz="2000" dirty="0">
                <a:latin typeface="Arial" panose="020B0604020202020204" pitchFamily="34" charset="0"/>
                <a:cs typeface="Arial" panose="020B0604020202020204" pitchFamily="34" charset="0"/>
              </a:rPr>
              <a:t>Intelligence</a:t>
            </a:r>
            <a:endParaRPr lang="en-US" sz="16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Knowing your rights </a:t>
            </a:r>
          </a:p>
          <a:p>
            <a:r>
              <a:rPr lang="en-US" sz="2000" dirty="0">
                <a:latin typeface="Arial" panose="020B0604020202020204" pitchFamily="34" charset="0"/>
                <a:cs typeface="Arial" panose="020B0604020202020204" pitchFamily="34" charset="0"/>
              </a:rPr>
              <a:t>Sound advice</a:t>
            </a:r>
          </a:p>
          <a:p>
            <a:r>
              <a:rPr lang="en-US" sz="2000" dirty="0">
                <a:latin typeface="Arial" panose="020B0604020202020204" pitchFamily="34" charset="0"/>
                <a:cs typeface="Arial" panose="020B0604020202020204" pitchFamily="34" charset="0"/>
              </a:rPr>
              <a:t>Critical economic nodes </a:t>
            </a:r>
          </a:p>
          <a:p>
            <a:pPr lvl="1"/>
            <a:r>
              <a:rPr lang="en-US" sz="2000" dirty="0">
                <a:latin typeface="Arial" panose="020B0604020202020204" pitchFamily="34" charset="0"/>
                <a:cs typeface="Arial" panose="020B0604020202020204" pitchFamily="34" charset="0"/>
              </a:rPr>
              <a:t>High risk areas, High cost of impact/unrest</a:t>
            </a:r>
          </a:p>
          <a:p>
            <a:pPr lvl="1"/>
            <a:r>
              <a:rPr lang="en-US" sz="2000" dirty="0">
                <a:latin typeface="Arial" panose="020B0604020202020204" pitchFamily="34" charset="0"/>
                <a:cs typeface="Arial" panose="020B0604020202020204" pitchFamily="34" charset="0"/>
              </a:rPr>
              <a:t>Routes include: N3, R34, R102, R103</a:t>
            </a:r>
          </a:p>
          <a:p>
            <a:pPr lvl="1"/>
            <a:r>
              <a:rPr lang="en-US" sz="2000" dirty="0">
                <a:latin typeface="Arial" panose="020B0604020202020204" pitchFamily="34" charset="0"/>
                <a:cs typeface="Arial" panose="020B0604020202020204" pitchFamily="34" charset="0"/>
              </a:rPr>
              <a:t>Key node: Move N3 Mooi River Toll Plaza (relocate/remove)</a:t>
            </a:r>
          </a:p>
          <a:p>
            <a:r>
              <a:rPr lang="en-US" sz="2000" dirty="0">
                <a:latin typeface="Arial" panose="020B0604020202020204" pitchFamily="34" charset="0"/>
                <a:cs typeface="Arial" panose="020B0604020202020204" pitchFamily="34" charset="0"/>
              </a:rPr>
              <a:t>Movement of goods and services </a:t>
            </a:r>
          </a:p>
          <a:p>
            <a:r>
              <a:rPr lang="en-US" sz="2000" dirty="0">
                <a:latin typeface="Arial" panose="020B0604020202020204" pitchFamily="34" charset="0"/>
                <a:cs typeface="Arial" panose="020B0604020202020204" pitchFamily="34" charset="0"/>
              </a:rPr>
              <a:t>Business incubation and stimulus package </a:t>
            </a:r>
          </a:p>
          <a:p>
            <a:pPr lvl="1"/>
            <a:r>
              <a:rPr lang="en-US" sz="2000" dirty="0">
                <a:latin typeface="Arial" panose="020B0604020202020204" pitchFamily="34" charset="0"/>
                <a:cs typeface="Arial" panose="020B0604020202020204" pitchFamily="34" charset="0"/>
              </a:rPr>
              <a:t>WYRE</a:t>
            </a:r>
          </a:p>
        </p:txBody>
      </p:sp>
      <p:sp>
        <p:nvSpPr>
          <p:cNvPr id="5" name="Slide Number Placeholder 4">
            <a:extLst>
              <a:ext uri="{FF2B5EF4-FFF2-40B4-BE49-F238E27FC236}">
                <a16:creationId xmlns:a16="http://schemas.microsoft.com/office/drawing/2014/main" id="{C03337D2-CC51-4DF4-BD20-4949031F25DD}"/>
              </a:ext>
            </a:extLst>
          </p:cNvPr>
          <p:cNvSpPr>
            <a:spLocks noGrp="1"/>
          </p:cNvSpPr>
          <p:nvPr>
            <p:ph type="sldNum" sz="quarter" idx="12"/>
          </p:nvPr>
        </p:nvSpPr>
        <p:spPr/>
        <p:txBody>
          <a:bodyPr/>
          <a:lstStyle/>
          <a:p>
            <a:fld id="{478C4F1F-2372-42B1-8CC8-06DB0F03AF3B}" type="slidenum">
              <a:rPr lang="en-US" smtClean="0"/>
              <a:pPr/>
              <a:t>19</a:t>
            </a:fld>
            <a:endParaRPr lang="en-US"/>
          </a:p>
        </p:txBody>
      </p:sp>
      <p:pic>
        <p:nvPicPr>
          <p:cNvPr id="6" name="Picture 5">
            <a:extLst>
              <a:ext uri="{FF2B5EF4-FFF2-40B4-BE49-F238E27FC236}">
                <a16:creationId xmlns:a16="http://schemas.microsoft.com/office/drawing/2014/main" id="{86FE0950-983E-8BD3-E7C7-7CC6E2DF4CE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740352" y="5661248"/>
            <a:ext cx="1403648" cy="1196752"/>
          </a:xfrm>
          <a:prstGeom prst="rect">
            <a:avLst/>
          </a:prstGeom>
        </p:spPr>
      </p:pic>
      <p:pic>
        <p:nvPicPr>
          <p:cNvPr id="7" name="Picture 6" descr="A collage of vegetables and fruits&#10;&#10;Description automatically generated">
            <a:extLst>
              <a:ext uri="{FF2B5EF4-FFF2-40B4-BE49-F238E27FC236}">
                <a16:creationId xmlns:a16="http://schemas.microsoft.com/office/drawing/2014/main" id="{BCD64508-B020-D976-6C3B-6ED464053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61248"/>
            <a:ext cx="7740352" cy="1196752"/>
          </a:xfrm>
          <a:prstGeom prst="rect">
            <a:avLst/>
          </a:prstGeom>
        </p:spPr>
      </p:pic>
    </p:spTree>
    <p:extLst>
      <p:ext uri="{BB962C8B-B14F-4D97-AF65-F5344CB8AC3E}">
        <p14:creationId xmlns:p14="http://schemas.microsoft.com/office/powerpoint/2010/main" val="4225381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South Africa riots: Police caught looting as violence rages | Herald Sun">
            <a:extLst>
              <a:ext uri="{FF2B5EF4-FFF2-40B4-BE49-F238E27FC236}">
                <a16:creationId xmlns:a16="http://schemas.microsoft.com/office/drawing/2014/main" id="{4BAB3946-E223-3A0A-BEA3-3F0E410CF0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15" r="-3" b="-3"/>
          <a:stretch/>
        </p:blipFill>
        <p:spPr bwMode="auto">
          <a:xfrm>
            <a:off x="3871539" y="3272588"/>
            <a:ext cx="4579036" cy="35854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outh Africa counts the cost of its worst unrest since apartheid |  Financial Times">
            <a:extLst>
              <a:ext uri="{FF2B5EF4-FFF2-40B4-BE49-F238E27FC236}">
                <a16:creationId xmlns:a16="http://schemas.microsoft.com/office/drawing/2014/main" id="{002D7498-B797-6AE9-7B03-ADC2FF839E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28" r="4231" b="2"/>
          <a:stretch/>
        </p:blipFill>
        <p:spPr bwMode="auto">
          <a:xfrm>
            <a:off x="20" y="9"/>
            <a:ext cx="5459914"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Looters ditch their cars to load stolen goods outside a warehouse in Durban, South Africa">
            <a:extLst>
              <a:ext uri="{FF2B5EF4-FFF2-40B4-BE49-F238E27FC236}">
                <a16:creationId xmlns:a16="http://schemas.microsoft.com/office/drawing/2014/main" id="{9B67AF20-099F-52A7-3ECF-CD045CEE665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1949" r="2" b="4698"/>
          <a:stretch/>
        </p:blipFill>
        <p:spPr bwMode="auto">
          <a:xfrm>
            <a:off x="5593726" y="-22547"/>
            <a:ext cx="2856849" cy="31395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BB39C4B-D7EE-7B4B-9BB9-60F263441ED3}"/>
              </a:ext>
            </a:extLst>
          </p:cNvPr>
          <p:cNvPicPr>
            <a:picLocks noChangeAspect="1"/>
          </p:cNvPicPr>
          <p:nvPr/>
        </p:nvPicPr>
        <p:blipFill rotWithShape="1">
          <a:blip r:embed="rId5"/>
          <a:srcRect l="985" r="10022" b="3"/>
          <a:stretch/>
        </p:blipFill>
        <p:spPr>
          <a:xfrm>
            <a:off x="20" y="4065775"/>
            <a:ext cx="3750870" cy="2792224"/>
          </a:xfrm>
          <a:prstGeom prst="rect">
            <a:avLst/>
          </a:prstGeom>
        </p:spPr>
      </p:pic>
      <p:sp>
        <p:nvSpPr>
          <p:cNvPr id="2059" name="Rectangle 2058">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67928" y="0"/>
            <a:ext cx="576072"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94ADD73-F551-34E6-DDDB-251C77C9610B}"/>
              </a:ext>
            </a:extLst>
          </p:cNvPr>
          <p:cNvSpPr>
            <a:spLocks noGrp="1"/>
          </p:cNvSpPr>
          <p:nvPr>
            <p:ph type="sldNum" sz="quarter" idx="12"/>
          </p:nvPr>
        </p:nvSpPr>
        <p:spPr>
          <a:xfrm>
            <a:off x="8638674" y="6355080"/>
            <a:ext cx="378933" cy="365125"/>
          </a:xfrm>
        </p:spPr>
        <p:txBody>
          <a:bodyPr>
            <a:normAutofit/>
          </a:bodyPr>
          <a:lstStyle/>
          <a:p>
            <a:pPr>
              <a:spcAft>
                <a:spcPts val="600"/>
              </a:spcAft>
            </a:pPr>
            <a:fld id="{478C4F1F-2372-42B1-8CC8-06DB0F03AF3B}" type="slidenum">
              <a:rPr lang="en-US">
                <a:solidFill>
                  <a:srgbClr val="FFFFFF"/>
                </a:solidFill>
              </a:rPr>
              <a:pPr>
                <a:spcAft>
                  <a:spcPts val="600"/>
                </a:spcAft>
              </a:pPr>
              <a:t>2</a:t>
            </a:fld>
            <a:endParaRPr lang="en-US">
              <a:solidFill>
                <a:srgbClr val="FFFFFF"/>
              </a:solidFill>
            </a:endParaRPr>
          </a:p>
        </p:txBody>
      </p:sp>
    </p:spTree>
    <p:extLst>
      <p:ext uri="{BB962C8B-B14F-4D97-AF65-F5344CB8AC3E}">
        <p14:creationId xmlns:p14="http://schemas.microsoft.com/office/powerpoint/2010/main" val="1889961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35682-2C9A-4C2B-9478-9047B3A9E11D}"/>
              </a:ext>
            </a:extLst>
          </p:cNvPr>
          <p:cNvSpPr>
            <a:spLocks noGrp="1"/>
          </p:cNvSpPr>
          <p:nvPr>
            <p:ph type="title"/>
          </p:nvPr>
        </p:nvSpPr>
        <p:spPr>
          <a:xfrm>
            <a:off x="539552" y="2348880"/>
            <a:ext cx="7992888" cy="1714203"/>
          </a:xfrm>
        </p:spPr>
        <p:txBody>
          <a:bodyPr>
            <a:normAutofit fontScale="90000"/>
          </a:bodyPr>
          <a:lstStyle/>
          <a:p>
            <a:r>
              <a:rPr lang="en-US" sz="6600" dirty="0"/>
              <a:t>“UNITED WE CAN”</a:t>
            </a:r>
            <a:br>
              <a:rPr lang="en-US" sz="6600" dirty="0"/>
            </a:br>
            <a:endParaRPr lang="en-ZA" sz="6600" dirty="0"/>
          </a:p>
        </p:txBody>
      </p:sp>
      <p:sp>
        <p:nvSpPr>
          <p:cNvPr id="5" name="Slide Number Placeholder 4">
            <a:extLst>
              <a:ext uri="{FF2B5EF4-FFF2-40B4-BE49-F238E27FC236}">
                <a16:creationId xmlns:a16="http://schemas.microsoft.com/office/drawing/2014/main" id="{96362784-593D-4836-B352-402D0A4DD5CA}"/>
              </a:ext>
            </a:extLst>
          </p:cNvPr>
          <p:cNvSpPr>
            <a:spLocks noGrp="1"/>
          </p:cNvSpPr>
          <p:nvPr>
            <p:ph type="sldNum" sz="quarter" idx="12"/>
          </p:nvPr>
        </p:nvSpPr>
        <p:spPr/>
        <p:txBody>
          <a:bodyPr/>
          <a:lstStyle/>
          <a:p>
            <a:fld id="{478C4F1F-2372-42B1-8CC8-06DB0F03AF3B}" type="slidenum">
              <a:rPr lang="en-US" smtClean="0"/>
              <a:pPr/>
              <a:t>20</a:t>
            </a:fld>
            <a:endParaRPr lang="en-US"/>
          </a:p>
        </p:txBody>
      </p:sp>
      <p:pic>
        <p:nvPicPr>
          <p:cNvPr id="3" name="Picture 2">
            <a:extLst>
              <a:ext uri="{FF2B5EF4-FFF2-40B4-BE49-F238E27FC236}">
                <a16:creationId xmlns:a16="http://schemas.microsoft.com/office/drawing/2014/main" id="{1BB101E8-9EB6-0514-9051-28D0390EEAB5}"/>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956375" y="5733256"/>
            <a:ext cx="1237707" cy="1124744"/>
          </a:xfrm>
          <a:prstGeom prst="rect">
            <a:avLst/>
          </a:prstGeom>
        </p:spPr>
      </p:pic>
      <p:pic>
        <p:nvPicPr>
          <p:cNvPr id="4" name="Content Placeholder 5" descr="A collage of food&#10;&#10;Description automatically generated">
            <a:extLst>
              <a:ext uri="{FF2B5EF4-FFF2-40B4-BE49-F238E27FC236}">
                <a16:creationId xmlns:a16="http://schemas.microsoft.com/office/drawing/2014/main" id="{8907EBD2-FBB7-585F-3D14-1C6EA5D39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33256"/>
            <a:ext cx="7956376" cy="1110772"/>
          </a:xfrm>
          <a:prstGeom prst="rect">
            <a:avLst/>
          </a:prstGeom>
        </p:spPr>
      </p:pic>
    </p:spTree>
    <p:extLst>
      <p:ext uri="{BB962C8B-B14F-4D97-AF65-F5344CB8AC3E}">
        <p14:creationId xmlns:p14="http://schemas.microsoft.com/office/powerpoint/2010/main" val="3650804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E1582C1-545B-4CAF-93BB-DC02F0380ACD}"/>
              </a:ext>
            </a:extLst>
          </p:cNvPr>
          <p:cNvSpPr txBox="1">
            <a:spLocks/>
          </p:cNvSpPr>
          <p:nvPr/>
        </p:nvSpPr>
        <p:spPr>
          <a:xfrm>
            <a:off x="467544" y="908720"/>
            <a:ext cx="4824536" cy="485864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1800" kern="1200">
                <a:solidFill>
                  <a:schemeClr val="tx1"/>
                </a:solidFill>
                <a:latin typeface="+mn-lt"/>
                <a:ea typeface="+mn-ea"/>
                <a:cs typeface="+mn-cs"/>
              </a:defRPr>
            </a:lvl1pPr>
            <a:lvl2pPr marL="342900" indent="0" algn="ctr" defTabSz="914400" rtl="0" eaLnBrk="1" latinLnBrk="0" hangingPunct="1">
              <a:spcBef>
                <a:spcPct val="20000"/>
              </a:spcBef>
              <a:buFont typeface="Arial" pitchFamily="34" charset="0"/>
              <a:buNone/>
              <a:defRPr sz="1500" kern="1200">
                <a:solidFill>
                  <a:schemeClr val="tx1"/>
                </a:solidFill>
                <a:latin typeface="+mn-lt"/>
                <a:ea typeface="+mn-ea"/>
                <a:cs typeface="+mn-cs"/>
              </a:defRPr>
            </a:lvl2pPr>
            <a:lvl3pPr marL="685800" indent="0" algn="ctr" defTabSz="914400" rtl="0" eaLnBrk="1" latinLnBrk="0" hangingPunct="1">
              <a:spcBef>
                <a:spcPct val="20000"/>
              </a:spcBef>
              <a:buFont typeface="Arial" pitchFamily="34" charset="0"/>
              <a:buNone/>
              <a:defRPr sz="1350" kern="1200">
                <a:solidFill>
                  <a:schemeClr val="tx1"/>
                </a:solidFill>
                <a:latin typeface="+mn-lt"/>
                <a:ea typeface="+mn-ea"/>
                <a:cs typeface="+mn-cs"/>
              </a:defRPr>
            </a:lvl3pPr>
            <a:lvl4pPr marL="10287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4pPr>
            <a:lvl5pPr marL="13716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algn="l"/>
            <a:endParaRPr lang="en-ZA" sz="2400" dirty="0">
              <a:latin typeface="Arial" panose="020B0604020202020204" pitchFamily="34" charset="0"/>
            </a:endParaRPr>
          </a:p>
          <a:p>
            <a:r>
              <a:rPr lang="en-US" sz="2400" dirty="0">
                <a:latin typeface="Arial" panose="020B0604020202020204" pitchFamily="34" charset="0"/>
              </a:rPr>
              <a:t>The strategic focus of Kwanalu is to provide leadership on rural and agricultural issues.  With emphasis on all aspects pertaining to economic sustainability, security, risk management, rural development, and land tenure. </a:t>
            </a:r>
          </a:p>
          <a:p>
            <a:endParaRPr lang="en-US" sz="2400" dirty="0">
              <a:latin typeface="Arial" panose="020B0604020202020204" pitchFamily="34" charset="0"/>
            </a:endParaRPr>
          </a:p>
          <a:p>
            <a:endParaRPr lang="en-US" sz="2400" i="1" dirty="0">
              <a:latin typeface="Arial" panose="020B0604020202020204" pitchFamily="34" charset="0"/>
            </a:endParaRPr>
          </a:p>
          <a:p>
            <a:r>
              <a:rPr lang="en-US" sz="2400" dirty="0">
                <a:latin typeface="Arial" panose="020B0604020202020204" pitchFamily="34" charset="0"/>
              </a:rPr>
              <a:t>Thank you </a:t>
            </a:r>
            <a:endParaRPr lang="en-ZA" sz="2400" dirty="0"/>
          </a:p>
        </p:txBody>
      </p:sp>
      <p:sp>
        <p:nvSpPr>
          <p:cNvPr id="2" name="Slide Number Placeholder 1">
            <a:extLst>
              <a:ext uri="{FF2B5EF4-FFF2-40B4-BE49-F238E27FC236}">
                <a16:creationId xmlns:a16="http://schemas.microsoft.com/office/drawing/2014/main" id="{5C10B5D6-9490-4AF7-B749-709A3B1BECFF}"/>
              </a:ext>
            </a:extLst>
          </p:cNvPr>
          <p:cNvSpPr>
            <a:spLocks noGrp="1"/>
          </p:cNvSpPr>
          <p:nvPr>
            <p:ph type="sldNum" sz="quarter" idx="12"/>
          </p:nvPr>
        </p:nvSpPr>
        <p:spPr/>
        <p:txBody>
          <a:bodyPr/>
          <a:lstStyle/>
          <a:p>
            <a:fld id="{8DEAFE81-C5F2-4476-9B7B-784225353135}" type="slidenum">
              <a:rPr lang="en-US" smtClean="0"/>
              <a:t>21</a:t>
            </a:fld>
            <a:endParaRPr lang="en-US"/>
          </a:p>
        </p:txBody>
      </p:sp>
      <p:sp>
        <p:nvSpPr>
          <p:cNvPr id="3" name="TextBox 2">
            <a:extLst>
              <a:ext uri="{FF2B5EF4-FFF2-40B4-BE49-F238E27FC236}">
                <a16:creationId xmlns:a16="http://schemas.microsoft.com/office/drawing/2014/main" id="{CAC392AF-0254-4F31-908A-8D2D1AFE0053}"/>
              </a:ext>
            </a:extLst>
          </p:cNvPr>
          <p:cNvSpPr txBox="1"/>
          <p:nvPr/>
        </p:nvSpPr>
        <p:spPr>
          <a:xfrm>
            <a:off x="237381" y="6182259"/>
            <a:ext cx="5328593" cy="646331"/>
          </a:xfrm>
          <a:prstGeom prst="rect">
            <a:avLst/>
          </a:prstGeom>
          <a:noFill/>
        </p:spPr>
        <p:txBody>
          <a:bodyPr wrap="square" rtlCol="0">
            <a:spAutoFit/>
          </a:bodyPr>
          <a:lstStyle/>
          <a:p>
            <a:pPr algn="l"/>
            <a:r>
              <a:rPr lang="en-ZW" sz="600" dirty="0">
                <a:effectLst/>
                <a:latin typeface="Arial" panose="020B0604020202020204" pitchFamily="34" charset="0"/>
                <a:ea typeface="Calibri" panose="020F0502020204030204" pitchFamily="34" charset="0"/>
                <a:cs typeface="Times New Roman" panose="02020603050405020304" pitchFamily="18" charset="0"/>
              </a:rPr>
              <a:t>NOTICE: The information contained in this document may be confidential, legally privileged and protected by law. Access by the intended recipient only is authorized. If you are not the intended recipient, kindly notify the sender immediately. Unauthorised use, copying or dissemination hereof is strictly prohibited. Kwanalu does not accept responsibility for the contents or opinions expressed in this e-mail, nor does it warrant this communication to be free from errors, contamination, interference or interception.  Kwanalu property Distribution or Copying without permission will result in Legal Action. </a:t>
            </a:r>
            <a:r>
              <a:rPr lang="en-ZA" sz="600" dirty="0">
                <a:effectLst/>
                <a:latin typeface="Arial" panose="020B0604020202020204" pitchFamily="34" charset="0"/>
                <a:ea typeface="Calibri" panose="020F0502020204030204" pitchFamily="34" charset="0"/>
                <a:cs typeface="Times New Roman" panose="02020603050405020304" pitchFamily="18" charset="0"/>
              </a:rPr>
              <a:t>Kwanalu accepts no liability of whatever nature for any loss, liability, damage or expense resulting directly or indirectly from the use of any information contained in this document.</a:t>
            </a:r>
            <a:endParaRPr lang="en-ZA" sz="600" dirty="0"/>
          </a:p>
        </p:txBody>
      </p:sp>
    </p:spTree>
    <p:extLst>
      <p:ext uri="{BB962C8B-B14F-4D97-AF65-F5344CB8AC3E}">
        <p14:creationId xmlns:p14="http://schemas.microsoft.com/office/powerpoint/2010/main" val="3047521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B46F56-CEBB-4C11-A35F-0364D8FAA3B2}"/>
              </a:ext>
            </a:extLst>
          </p:cNvPr>
          <p:cNvSpPr>
            <a:spLocks noGrp="1"/>
          </p:cNvSpPr>
          <p:nvPr>
            <p:ph idx="1"/>
          </p:nvPr>
        </p:nvSpPr>
        <p:spPr>
          <a:xfrm>
            <a:off x="539552" y="1916833"/>
            <a:ext cx="8229600" cy="4622080"/>
          </a:xfrm>
        </p:spPr>
        <p:txBody>
          <a:bodyPr>
            <a:normAutofit/>
          </a:bodyPr>
          <a:lstStyle/>
          <a:p>
            <a:pPr marL="0" indent="0">
              <a:buNone/>
            </a:pPr>
            <a:r>
              <a:rPr lang="en-US" sz="2400" dirty="0"/>
              <a:t>Key observations: </a:t>
            </a:r>
          </a:p>
          <a:p>
            <a:r>
              <a:rPr lang="en-US" sz="2400" dirty="0"/>
              <a:t>Orchestrated </a:t>
            </a:r>
          </a:p>
          <a:p>
            <a:r>
              <a:rPr lang="en-US" sz="2400" dirty="0"/>
              <a:t>Criminality</a:t>
            </a:r>
          </a:p>
          <a:p>
            <a:r>
              <a:rPr lang="en-US" sz="2400" dirty="0"/>
              <a:t>No or little assistance / response from safety and security forces</a:t>
            </a:r>
          </a:p>
          <a:p>
            <a:r>
              <a:rPr lang="en-US" sz="2400" dirty="0"/>
              <a:t>Absence of intelligence </a:t>
            </a:r>
          </a:p>
          <a:p>
            <a:r>
              <a:rPr lang="en-US" sz="2400" dirty="0"/>
              <a:t>Leadership challenges </a:t>
            </a:r>
          </a:p>
          <a:p>
            <a:r>
              <a:rPr lang="en-US" sz="2400" dirty="0"/>
              <a:t>No or Restricted trading</a:t>
            </a:r>
          </a:p>
          <a:p>
            <a:r>
              <a:rPr lang="en-US" sz="2400" dirty="0"/>
              <a:t>Entire value chain impact </a:t>
            </a:r>
          </a:p>
          <a:p>
            <a:r>
              <a:rPr lang="en-US" sz="2400" dirty="0"/>
              <a:t>Economic shock</a:t>
            </a:r>
          </a:p>
        </p:txBody>
      </p:sp>
      <p:sp>
        <p:nvSpPr>
          <p:cNvPr id="5" name="Slide Number Placeholder 4">
            <a:extLst>
              <a:ext uri="{FF2B5EF4-FFF2-40B4-BE49-F238E27FC236}">
                <a16:creationId xmlns:a16="http://schemas.microsoft.com/office/drawing/2014/main" id="{41D2AC53-A572-41CD-9838-015634470CDF}"/>
              </a:ext>
            </a:extLst>
          </p:cNvPr>
          <p:cNvSpPr>
            <a:spLocks noGrp="1"/>
          </p:cNvSpPr>
          <p:nvPr>
            <p:ph type="sldNum" sz="quarter" idx="12"/>
          </p:nvPr>
        </p:nvSpPr>
        <p:spPr/>
        <p:txBody>
          <a:bodyPr/>
          <a:lstStyle/>
          <a:p>
            <a:fld id="{478C4F1F-2372-42B1-8CC8-06DB0F03AF3B}" type="slidenum">
              <a:rPr lang="en-US" smtClean="0"/>
              <a:pPr/>
              <a:t>3</a:t>
            </a:fld>
            <a:endParaRPr lang="en-US"/>
          </a:p>
        </p:txBody>
      </p:sp>
      <p:sp>
        <p:nvSpPr>
          <p:cNvPr id="6" name="Title 1">
            <a:extLst>
              <a:ext uri="{FF2B5EF4-FFF2-40B4-BE49-F238E27FC236}">
                <a16:creationId xmlns:a16="http://schemas.microsoft.com/office/drawing/2014/main" id="{10CF6B87-891F-475D-AAB4-525B19C56EC9}"/>
              </a:ext>
            </a:extLst>
          </p:cNvPr>
          <p:cNvSpPr>
            <a:spLocks noGrp="1"/>
          </p:cNvSpPr>
          <p:nvPr>
            <p:ph type="title"/>
          </p:nvPr>
        </p:nvSpPr>
        <p:spPr>
          <a:xfrm>
            <a:off x="457200" y="136525"/>
            <a:ext cx="8229600" cy="1420267"/>
          </a:xfrm>
        </p:spPr>
        <p:txBody>
          <a:bodyPr>
            <a:normAutofit/>
          </a:bodyPr>
          <a:lstStyle/>
          <a:p>
            <a:br>
              <a:rPr lang="en-ZA" sz="1800" i="0" u="none" strike="noStrike" baseline="0" dirty="0">
                <a:latin typeface="Arial" panose="020B0604020202020204" pitchFamily="34" charset="0"/>
              </a:rPr>
            </a:br>
            <a:r>
              <a:rPr lang="en-US" sz="3100" i="0" u="none" strike="noStrike" baseline="0" dirty="0">
                <a:latin typeface="Arial" panose="020B0604020202020204" pitchFamily="34" charset="0"/>
              </a:rPr>
              <a:t> Real time snapshot taken on 14 July 2021</a:t>
            </a:r>
            <a:br>
              <a:rPr lang="en-US" sz="3100" i="0" u="none" strike="noStrike" baseline="0" dirty="0">
                <a:latin typeface="Arial" panose="020B0604020202020204" pitchFamily="34" charset="0"/>
              </a:rPr>
            </a:br>
            <a:r>
              <a:rPr lang="en-US" sz="3100" i="0" u="none" strike="noStrike" baseline="0" dirty="0">
                <a:latin typeface="Arial" panose="020B0604020202020204" pitchFamily="34" charset="0"/>
              </a:rPr>
              <a:t>(110 farmer community leaders) </a:t>
            </a:r>
            <a:endParaRPr lang="en-ZA" sz="3100" dirty="0"/>
          </a:p>
        </p:txBody>
      </p:sp>
    </p:spTree>
    <p:extLst>
      <p:ext uri="{BB962C8B-B14F-4D97-AF65-F5344CB8AC3E}">
        <p14:creationId xmlns:p14="http://schemas.microsoft.com/office/powerpoint/2010/main" val="4079632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43DB9-1497-4710-A2ED-24C7E48FFE4A}"/>
              </a:ext>
            </a:extLst>
          </p:cNvPr>
          <p:cNvSpPr>
            <a:spLocks noGrp="1"/>
          </p:cNvSpPr>
          <p:nvPr>
            <p:ph type="title"/>
          </p:nvPr>
        </p:nvSpPr>
        <p:spPr>
          <a:xfrm>
            <a:off x="395536" y="87537"/>
            <a:ext cx="8229600" cy="850106"/>
          </a:xfrm>
        </p:spPr>
        <p:txBody>
          <a:bodyPr>
            <a:normAutofit/>
          </a:bodyPr>
          <a:lstStyle/>
          <a:p>
            <a:r>
              <a:rPr lang="en-US" sz="4000" dirty="0"/>
              <a:t>Kwanalu Action – United we can</a:t>
            </a:r>
            <a:endParaRPr lang="en-ZA" sz="4000" dirty="0"/>
          </a:p>
        </p:txBody>
      </p:sp>
      <p:sp>
        <p:nvSpPr>
          <p:cNvPr id="3" name="Content Placeholder 2">
            <a:extLst>
              <a:ext uri="{FF2B5EF4-FFF2-40B4-BE49-F238E27FC236}">
                <a16:creationId xmlns:a16="http://schemas.microsoft.com/office/drawing/2014/main" id="{9B7DC13E-87F2-4ACD-A1CD-3C41C06D5D34}"/>
              </a:ext>
            </a:extLst>
          </p:cNvPr>
          <p:cNvSpPr>
            <a:spLocks noGrp="1"/>
          </p:cNvSpPr>
          <p:nvPr>
            <p:ph idx="1"/>
          </p:nvPr>
        </p:nvSpPr>
        <p:spPr>
          <a:xfrm>
            <a:off x="457200" y="1052737"/>
            <a:ext cx="8229600" cy="5717726"/>
          </a:xfrm>
        </p:spPr>
        <p:txBody>
          <a:bodyPr>
            <a:noAutofit/>
          </a:bodyPr>
          <a:lstStyle/>
          <a:p>
            <a:pPr>
              <a:spcBef>
                <a:spcPts val="400"/>
              </a:spcBef>
            </a:pPr>
            <a:r>
              <a:rPr lang="en-US" sz="2000" dirty="0">
                <a:latin typeface="Arial" panose="020B0604020202020204" pitchFamily="34" charset="0"/>
                <a:cs typeface="Arial" panose="020B0604020202020204" pitchFamily="34" charset="0"/>
              </a:rPr>
              <a:t>Kwanalu daily Leaders JOC  (65+) incl </a:t>
            </a:r>
          </a:p>
          <a:p>
            <a:pPr lvl="1">
              <a:spcBef>
                <a:spcPts val="400"/>
              </a:spcBef>
            </a:pPr>
            <a:r>
              <a:rPr lang="en-US" sz="2000" dirty="0">
                <a:latin typeface="Arial" panose="020B0604020202020204" pitchFamily="34" charset="0"/>
                <a:cs typeface="Arial" panose="020B0604020202020204" pitchFamily="34" charset="0"/>
              </a:rPr>
              <a:t>Fact check *</a:t>
            </a:r>
          </a:p>
          <a:p>
            <a:pPr lvl="1">
              <a:spcBef>
                <a:spcPts val="400"/>
              </a:spcBef>
            </a:pPr>
            <a:r>
              <a:rPr lang="en-US" sz="2000" dirty="0">
                <a:latin typeface="Arial" panose="020B0604020202020204" pitchFamily="34" charset="0"/>
                <a:cs typeface="Arial" panose="020B0604020202020204" pitchFamily="34" charset="0"/>
              </a:rPr>
              <a:t>Collection of Intel and fact-based approach </a:t>
            </a:r>
          </a:p>
          <a:p>
            <a:pPr lvl="2">
              <a:spcBef>
                <a:spcPts val="400"/>
              </a:spcBef>
            </a:pPr>
            <a:r>
              <a:rPr lang="en-US" sz="2000" i="0" u="none" strike="noStrike" baseline="0" dirty="0">
                <a:latin typeface="Arial" panose="020B0604020202020204" pitchFamily="34" charset="0"/>
              </a:rPr>
              <a:t>110 farmer community &amp; commodity leaders </a:t>
            </a:r>
            <a:br>
              <a:rPr lang="en-US" sz="2000" i="0" u="none" strike="noStrike" baseline="0" dirty="0">
                <a:latin typeface="Arial" panose="020B0604020202020204" pitchFamily="34" charset="0"/>
              </a:rPr>
            </a:br>
            <a:r>
              <a:rPr lang="en-US" sz="2000" i="0" u="none" strike="noStrike" baseline="0" dirty="0">
                <a:latin typeface="Arial" panose="020B0604020202020204" pitchFamily="34" charset="0"/>
              </a:rPr>
              <a:t>(result was first hand real time accurate information)</a:t>
            </a:r>
            <a:endParaRPr lang="en-US" sz="2000" dirty="0">
              <a:solidFill>
                <a:srgbClr val="FFFF00"/>
              </a:solidFill>
              <a:latin typeface="Arial" panose="020B0604020202020204" pitchFamily="34" charset="0"/>
              <a:cs typeface="Arial" panose="020B0604020202020204" pitchFamily="34" charset="0"/>
            </a:endParaRPr>
          </a:p>
          <a:p>
            <a:pPr>
              <a:spcBef>
                <a:spcPts val="400"/>
              </a:spcBef>
            </a:pPr>
            <a:r>
              <a:rPr lang="en-US" sz="2000" dirty="0">
                <a:latin typeface="Arial" panose="020B0604020202020204" pitchFamily="34" charset="0"/>
                <a:cs typeface="Arial" panose="020B0604020202020204" pitchFamily="34" charset="0"/>
              </a:rPr>
              <a:t>Identified key strategic issues</a:t>
            </a:r>
          </a:p>
          <a:p>
            <a:pPr>
              <a:spcBef>
                <a:spcPts val="400"/>
              </a:spcBef>
            </a:pPr>
            <a:r>
              <a:rPr lang="en-US" sz="2000" dirty="0">
                <a:latin typeface="Arial" panose="020B0604020202020204" pitchFamily="34" charset="0"/>
                <a:cs typeface="Arial" panose="020B0604020202020204" pitchFamily="34" charset="0"/>
              </a:rPr>
              <a:t>Co-ordinated actions </a:t>
            </a:r>
          </a:p>
          <a:p>
            <a:pPr lvl="1">
              <a:spcBef>
                <a:spcPts val="400"/>
              </a:spcBef>
            </a:pPr>
            <a:r>
              <a:rPr lang="en-US" sz="2000" dirty="0">
                <a:latin typeface="Arial" panose="020B0604020202020204" pitchFamily="34" charset="0"/>
                <a:cs typeface="Arial" panose="020B0604020202020204" pitchFamily="34" charset="0"/>
              </a:rPr>
              <a:t>Rural Stability and Security *</a:t>
            </a:r>
          </a:p>
          <a:p>
            <a:pPr lvl="1">
              <a:spcBef>
                <a:spcPts val="400"/>
              </a:spcBef>
            </a:pPr>
            <a:r>
              <a:rPr lang="en-US" sz="2000" dirty="0">
                <a:latin typeface="Arial" panose="020B0604020202020204" pitchFamily="34" charset="0"/>
                <a:cs typeface="Arial" panose="020B0604020202020204" pitchFamily="34" charset="0"/>
              </a:rPr>
              <a:t>Farmer led</a:t>
            </a:r>
          </a:p>
          <a:p>
            <a:pPr lvl="1">
              <a:spcBef>
                <a:spcPts val="400"/>
              </a:spcBef>
            </a:pPr>
            <a:r>
              <a:rPr lang="en-US" sz="2000" dirty="0">
                <a:latin typeface="Arial" panose="020B0604020202020204" pitchFamily="34" charset="0"/>
                <a:cs typeface="Arial" panose="020B0604020202020204" pitchFamily="34" charset="0"/>
              </a:rPr>
              <a:t>Key routes / Critical Economic Points</a:t>
            </a:r>
          </a:p>
          <a:p>
            <a:pPr lvl="1">
              <a:spcBef>
                <a:spcPts val="400"/>
              </a:spcBef>
            </a:pPr>
            <a:r>
              <a:rPr lang="en-US" sz="2000" dirty="0">
                <a:latin typeface="Arial" panose="020B0604020202020204" pitchFamily="34" charset="0"/>
                <a:cs typeface="Arial" panose="020B0604020202020204" pitchFamily="34" charset="0"/>
              </a:rPr>
              <a:t>Essential services </a:t>
            </a:r>
          </a:p>
          <a:p>
            <a:pPr lvl="2">
              <a:spcBef>
                <a:spcPts val="400"/>
              </a:spcBef>
            </a:pPr>
            <a:r>
              <a:rPr lang="en-US" sz="2000" dirty="0">
                <a:latin typeface="Arial" panose="020B0604020202020204" pitchFamily="34" charset="0"/>
                <a:cs typeface="Arial" panose="020B0604020202020204" pitchFamily="34" charset="0"/>
              </a:rPr>
              <a:t>Communications, movement of goods and services etc.</a:t>
            </a:r>
          </a:p>
          <a:p>
            <a:pPr lvl="1">
              <a:spcBef>
                <a:spcPts val="400"/>
              </a:spcBef>
            </a:pPr>
            <a:r>
              <a:rPr lang="en-US" sz="2000" dirty="0">
                <a:latin typeface="Arial" panose="020B0604020202020204" pitchFamily="34" charset="0"/>
                <a:cs typeface="Arial" panose="020B0604020202020204" pitchFamily="34" charset="0"/>
              </a:rPr>
              <a:t>Humanitarian and local aid requirements</a:t>
            </a:r>
          </a:p>
          <a:p>
            <a:pPr>
              <a:spcBef>
                <a:spcPts val="400"/>
              </a:spcBef>
            </a:pPr>
            <a:r>
              <a:rPr lang="en-US" sz="2000" dirty="0">
                <a:latin typeface="Arial" panose="020B0604020202020204" pitchFamily="34" charset="0"/>
                <a:cs typeface="Arial" panose="020B0604020202020204" pitchFamily="34" charset="0"/>
              </a:rPr>
              <a:t>Economic impact </a:t>
            </a:r>
          </a:p>
          <a:p>
            <a:pPr>
              <a:spcBef>
                <a:spcPts val="400"/>
              </a:spcBef>
            </a:pPr>
            <a:r>
              <a:rPr lang="en-US" sz="2000" dirty="0">
                <a:latin typeface="Arial" panose="020B0604020202020204" pitchFamily="34" charset="0"/>
                <a:cs typeface="Arial" panose="020B0604020202020204" pitchFamily="34" charset="0"/>
              </a:rPr>
              <a:t>Business stimulus package </a:t>
            </a:r>
            <a:endParaRPr lang="en-US" sz="2000" dirty="0">
              <a:solidFill>
                <a:srgbClr val="FFFF00"/>
              </a:solidFill>
              <a:latin typeface="Arial" panose="020B0604020202020204" pitchFamily="34" charset="0"/>
              <a:cs typeface="Arial" panose="020B0604020202020204" pitchFamily="34" charset="0"/>
            </a:endParaRPr>
          </a:p>
          <a:p>
            <a:pPr>
              <a:spcBef>
                <a:spcPts val="400"/>
              </a:spcBef>
            </a:pPr>
            <a:endParaRPr lang="en-US" sz="2000" dirty="0">
              <a:latin typeface="Arial" panose="020B0604020202020204" pitchFamily="34" charset="0"/>
              <a:cs typeface="Arial" panose="020B0604020202020204" pitchFamily="34" charset="0"/>
            </a:endParaRPr>
          </a:p>
          <a:p>
            <a:pPr lvl="1">
              <a:spcBef>
                <a:spcPts val="400"/>
              </a:spcBef>
            </a:pPr>
            <a:endParaRPr lang="en-US" sz="2000" dirty="0">
              <a:latin typeface="Arial" panose="020B0604020202020204" pitchFamily="34" charset="0"/>
              <a:cs typeface="Arial" panose="020B0604020202020204" pitchFamily="34" charset="0"/>
            </a:endParaRPr>
          </a:p>
          <a:p>
            <a:pPr marL="0" indent="0">
              <a:spcBef>
                <a:spcPts val="400"/>
              </a:spcBef>
              <a:buNone/>
            </a:pPr>
            <a:endParaRPr lang="en-ZA" sz="20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3FD21728-6F06-49CA-B98B-11F686060D43}"/>
              </a:ext>
            </a:extLst>
          </p:cNvPr>
          <p:cNvSpPr>
            <a:spLocks noGrp="1"/>
          </p:cNvSpPr>
          <p:nvPr>
            <p:ph type="sldNum" sz="quarter" idx="12"/>
          </p:nvPr>
        </p:nvSpPr>
        <p:spPr/>
        <p:txBody>
          <a:bodyPr/>
          <a:lstStyle/>
          <a:p>
            <a:fld id="{478C4F1F-2372-42B1-8CC8-06DB0F03AF3B}" type="slidenum">
              <a:rPr lang="en-US" smtClean="0"/>
              <a:pPr/>
              <a:t>4</a:t>
            </a:fld>
            <a:endParaRPr lang="en-US"/>
          </a:p>
        </p:txBody>
      </p:sp>
    </p:spTree>
    <p:extLst>
      <p:ext uri="{BB962C8B-B14F-4D97-AF65-F5344CB8AC3E}">
        <p14:creationId xmlns:p14="http://schemas.microsoft.com/office/powerpoint/2010/main" val="3934146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E23B7-9B12-420A-AC3B-060182916904}"/>
              </a:ext>
            </a:extLst>
          </p:cNvPr>
          <p:cNvSpPr>
            <a:spLocks noGrp="1"/>
          </p:cNvSpPr>
          <p:nvPr>
            <p:ph type="title"/>
          </p:nvPr>
        </p:nvSpPr>
        <p:spPr/>
        <p:txBody>
          <a:bodyPr/>
          <a:lstStyle/>
          <a:p>
            <a:endParaRPr lang="en-ZA"/>
          </a:p>
        </p:txBody>
      </p:sp>
      <p:pic>
        <p:nvPicPr>
          <p:cNvPr id="7" name="Content Placeholder 6" descr="Map&#10;&#10;Description automatically generated">
            <a:extLst>
              <a:ext uri="{FF2B5EF4-FFF2-40B4-BE49-F238E27FC236}">
                <a16:creationId xmlns:a16="http://schemas.microsoft.com/office/drawing/2014/main" id="{3D2D279F-6702-4BCD-91AA-8E15FD8AFB4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925" y="81781"/>
            <a:ext cx="9002150" cy="6664238"/>
          </a:xfrm>
        </p:spPr>
      </p:pic>
      <p:sp>
        <p:nvSpPr>
          <p:cNvPr id="5" name="Slide Number Placeholder 4">
            <a:extLst>
              <a:ext uri="{FF2B5EF4-FFF2-40B4-BE49-F238E27FC236}">
                <a16:creationId xmlns:a16="http://schemas.microsoft.com/office/drawing/2014/main" id="{008E075F-F704-4B51-AC86-34EFE266E798}"/>
              </a:ext>
            </a:extLst>
          </p:cNvPr>
          <p:cNvSpPr>
            <a:spLocks noGrp="1"/>
          </p:cNvSpPr>
          <p:nvPr>
            <p:ph type="sldNum" sz="quarter" idx="12"/>
          </p:nvPr>
        </p:nvSpPr>
        <p:spPr/>
        <p:txBody>
          <a:bodyPr/>
          <a:lstStyle/>
          <a:p>
            <a:fld id="{478C4F1F-2372-42B1-8CC8-06DB0F03AF3B}" type="slidenum">
              <a:rPr lang="en-US" smtClean="0"/>
              <a:pPr/>
              <a:t>5</a:t>
            </a:fld>
            <a:endParaRPr lang="en-US"/>
          </a:p>
        </p:txBody>
      </p:sp>
      <p:sp>
        <p:nvSpPr>
          <p:cNvPr id="3" name="TextBox 2">
            <a:extLst>
              <a:ext uri="{FF2B5EF4-FFF2-40B4-BE49-F238E27FC236}">
                <a16:creationId xmlns:a16="http://schemas.microsoft.com/office/drawing/2014/main" id="{2EEEDF53-7CF6-C62D-3157-A049C6A60813}"/>
              </a:ext>
            </a:extLst>
          </p:cNvPr>
          <p:cNvSpPr txBox="1"/>
          <p:nvPr/>
        </p:nvSpPr>
        <p:spPr>
          <a:xfrm>
            <a:off x="6084168" y="4149080"/>
            <a:ext cx="2808312" cy="2308324"/>
          </a:xfrm>
          <a:prstGeom prst="rect">
            <a:avLst/>
          </a:prstGeom>
          <a:noFill/>
        </p:spPr>
        <p:txBody>
          <a:bodyPr wrap="square" rtlCol="0">
            <a:spAutoFit/>
          </a:bodyPr>
          <a:lstStyle/>
          <a:p>
            <a:r>
              <a:rPr lang="en-GB" sz="1800" dirty="0">
                <a:effectLst/>
                <a:latin typeface="Calibri" panose="020F0502020204030204" pitchFamily="34" charset="0"/>
                <a:ea typeface="Calibri" panose="020F0502020204030204" pitchFamily="34" charset="0"/>
              </a:rPr>
              <a:t>Kwanalu: </a:t>
            </a:r>
          </a:p>
          <a:p>
            <a:r>
              <a:rPr lang="en-GB" sz="1800" dirty="0">
                <a:effectLst/>
                <a:latin typeface="Calibri" panose="020F0502020204030204" pitchFamily="34" charset="0"/>
                <a:ea typeface="Calibri" panose="020F0502020204030204" pitchFamily="34" charset="0"/>
              </a:rPr>
              <a:t>57 pins which includes:</a:t>
            </a:r>
            <a:endParaRPr lang="en-ZA" sz="18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GB" sz="1800" dirty="0">
                <a:effectLst/>
                <a:latin typeface="Calibri" panose="020F0502020204030204" pitchFamily="34" charset="0"/>
                <a:ea typeface="Times New Roman" panose="02020603050405020304" pitchFamily="18" charset="0"/>
              </a:rPr>
              <a:t>Sugar refinery in Durban</a:t>
            </a:r>
            <a:endParaRPr lang="en-ZA" sz="18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GB" sz="1800" dirty="0">
                <a:effectLst/>
                <a:latin typeface="Calibri" panose="020F0502020204030204" pitchFamily="34" charset="0"/>
                <a:ea typeface="Times New Roman" panose="02020603050405020304" pitchFamily="18" charset="0"/>
              </a:rPr>
              <a:t>9 sugar mills</a:t>
            </a:r>
            <a:endParaRPr lang="en-ZA" sz="18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GB" sz="1800" dirty="0">
                <a:effectLst/>
                <a:latin typeface="Calibri" panose="020F0502020204030204" pitchFamily="34" charset="0"/>
                <a:ea typeface="Times New Roman" panose="02020603050405020304" pitchFamily="18" charset="0"/>
              </a:rPr>
              <a:t>1 Eskom Sub-Station</a:t>
            </a:r>
            <a:endParaRPr lang="en-ZA" sz="1800" dirty="0">
              <a:effectLst/>
              <a:latin typeface="Calibri" panose="020F0502020204030204" pitchFamily="34" charset="0"/>
              <a:ea typeface="Calibri" panose="020F0502020204030204" pitchFamily="34" charset="0"/>
            </a:endParaRPr>
          </a:p>
          <a:p>
            <a:pPr marL="457200"/>
            <a:r>
              <a:rPr lang="en-GB" sz="1800" dirty="0">
                <a:effectLst/>
                <a:latin typeface="Calibri" panose="020F0502020204030204" pitchFamily="34" charset="0"/>
                <a:ea typeface="Calibri" panose="020F0502020204030204" pitchFamily="34" charset="0"/>
              </a:rPr>
              <a:t>Which are high risk economic targets.</a:t>
            </a:r>
            <a:endParaRPr lang="en-ZA" sz="1800" dirty="0">
              <a:effectLst/>
              <a:latin typeface="Calibri" panose="020F0502020204030204" pitchFamily="34" charset="0"/>
              <a:ea typeface="Calibri" panose="020F0502020204030204" pitchFamily="34" charset="0"/>
            </a:endParaRPr>
          </a:p>
          <a:p>
            <a:endParaRPr lang="en-ZA" dirty="0"/>
          </a:p>
        </p:txBody>
      </p:sp>
    </p:spTree>
    <p:extLst>
      <p:ext uri="{BB962C8B-B14F-4D97-AF65-F5344CB8AC3E}">
        <p14:creationId xmlns:p14="http://schemas.microsoft.com/office/powerpoint/2010/main" val="1271350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CC29D-059D-4329-97F3-9FF450095B22}"/>
              </a:ext>
            </a:extLst>
          </p:cNvPr>
          <p:cNvSpPr>
            <a:spLocks noGrp="1"/>
          </p:cNvSpPr>
          <p:nvPr>
            <p:ph type="title"/>
          </p:nvPr>
        </p:nvSpPr>
        <p:spPr/>
        <p:txBody>
          <a:bodyPr/>
          <a:lstStyle/>
          <a:p>
            <a:endParaRPr lang="en-ZA"/>
          </a:p>
        </p:txBody>
      </p:sp>
      <p:pic>
        <p:nvPicPr>
          <p:cNvPr id="7" name="Content Placeholder 6">
            <a:extLst>
              <a:ext uri="{FF2B5EF4-FFF2-40B4-BE49-F238E27FC236}">
                <a16:creationId xmlns:a16="http://schemas.microsoft.com/office/drawing/2014/main" id="{675A9D9D-F0C0-443B-B2A0-CD50C8EB87A9}"/>
              </a:ext>
            </a:extLst>
          </p:cNvPr>
          <p:cNvPicPr>
            <a:picLocks noGrp="1" noChangeAspect="1"/>
          </p:cNvPicPr>
          <p:nvPr>
            <p:ph idx="1"/>
          </p:nvPr>
        </p:nvPicPr>
        <p:blipFill>
          <a:blip r:embed="rId2"/>
          <a:stretch>
            <a:fillRect/>
          </a:stretch>
        </p:blipFill>
        <p:spPr>
          <a:xfrm>
            <a:off x="107504" y="4645645"/>
            <a:ext cx="6192687" cy="2173603"/>
          </a:xfrm>
        </p:spPr>
      </p:pic>
      <p:sp>
        <p:nvSpPr>
          <p:cNvPr id="5" name="Slide Number Placeholder 4">
            <a:extLst>
              <a:ext uri="{FF2B5EF4-FFF2-40B4-BE49-F238E27FC236}">
                <a16:creationId xmlns:a16="http://schemas.microsoft.com/office/drawing/2014/main" id="{C526AF67-46EB-482D-B303-9D406FC3FC89}"/>
              </a:ext>
            </a:extLst>
          </p:cNvPr>
          <p:cNvSpPr>
            <a:spLocks noGrp="1"/>
          </p:cNvSpPr>
          <p:nvPr>
            <p:ph type="sldNum" sz="quarter" idx="12"/>
          </p:nvPr>
        </p:nvSpPr>
        <p:spPr/>
        <p:txBody>
          <a:bodyPr/>
          <a:lstStyle/>
          <a:p>
            <a:fld id="{478C4F1F-2372-42B1-8CC8-06DB0F03AF3B}" type="slidenum">
              <a:rPr lang="en-US" smtClean="0"/>
              <a:pPr/>
              <a:t>6</a:t>
            </a:fld>
            <a:endParaRPr lang="en-US"/>
          </a:p>
        </p:txBody>
      </p:sp>
      <p:pic>
        <p:nvPicPr>
          <p:cNvPr id="6" name="Picture 5">
            <a:extLst>
              <a:ext uri="{FF2B5EF4-FFF2-40B4-BE49-F238E27FC236}">
                <a16:creationId xmlns:a16="http://schemas.microsoft.com/office/drawing/2014/main" id="{872E15B8-7634-480C-4DA6-82B5C97A4C17}"/>
              </a:ext>
            </a:extLst>
          </p:cNvPr>
          <p:cNvPicPr>
            <a:picLocks noChangeAspect="1"/>
          </p:cNvPicPr>
          <p:nvPr/>
        </p:nvPicPr>
        <p:blipFill rotWithShape="1">
          <a:blip r:embed="rId3"/>
          <a:srcRect l="29914" t="38291" r="31664" b="31456"/>
          <a:stretch/>
        </p:blipFill>
        <p:spPr bwMode="auto">
          <a:xfrm>
            <a:off x="107505" y="60605"/>
            <a:ext cx="5184576" cy="2296523"/>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59C1E956-3C7D-AB5F-614B-CDB35305D2D2}"/>
              </a:ext>
            </a:extLst>
          </p:cNvPr>
          <p:cNvPicPr>
            <a:picLocks noChangeAspect="1"/>
          </p:cNvPicPr>
          <p:nvPr/>
        </p:nvPicPr>
        <p:blipFill rotWithShape="1">
          <a:blip r:embed="rId4"/>
          <a:srcRect l="29749" t="37400" r="37401" b="43000"/>
          <a:stretch/>
        </p:blipFill>
        <p:spPr>
          <a:xfrm>
            <a:off x="3275856" y="2554090"/>
            <a:ext cx="5551324" cy="1863099"/>
          </a:xfrm>
          <a:prstGeom prst="rect">
            <a:avLst/>
          </a:prstGeom>
        </p:spPr>
      </p:pic>
    </p:spTree>
    <p:extLst>
      <p:ext uri="{BB962C8B-B14F-4D97-AF65-F5344CB8AC3E}">
        <p14:creationId xmlns:p14="http://schemas.microsoft.com/office/powerpoint/2010/main" val="284783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93FA5A3-2C9A-4FBC-A327-7F6162B07ABC}"/>
              </a:ext>
            </a:extLst>
          </p:cNvPr>
          <p:cNvSpPr>
            <a:spLocks noGrp="1"/>
          </p:cNvSpPr>
          <p:nvPr>
            <p:ph type="ftr" sz="quarter" idx="11"/>
          </p:nvPr>
        </p:nvSpPr>
        <p:spPr>
          <a:xfrm>
            <a:off x="5935756" y="6386544"/>
            <a:ext cx="2895600" cy="365125"/>
          </a:xfrm>
        </p:spPr>
        <p:txBody>
          <a:bodyPr/>
          <a:lstStyle/>
          <a:p>
            <a:r>
              <a:rPr lang="en-US" dirty="0"/>
              <a:t>This presentation is confidential and intended for Kwanalu members only.  Not for distribution..</a:t>
            </a:r>
          </a:p>
        </p:txBody>
      </p:sp>
      <p:sp>
        <p:nvSpPr>
          <p:cNvPr id="3" name="Slide Number Placeholder 2">
            <a:extLst>
              <a:ext uri="{FF2B5EF4-FFF2-40B4-BE49-F238E27FC236}">
                <a16:creationId xmlns:a16="http://schemas.microsoft.com/office/drawing/2014/main" id="{F913442E-BD34-4BB3-A53C-533C203F5DC2}"/>
              </a:ext>
            </a:extLst>
          </p:cNvPr>
          <p:cNvSpPr>
            <a:spLocks noGrp="1"/>
          </p:cNvSpPr>
          <p:nvPr>
            <p:ph type="sldNum" sz="quarter" idx="12"/>
          </p:nvPr>
        </p:nvSpPr>
        <p:spPr/>
        <p:txBody>
          <a:bodyPr/>
          <a:lstStyle/>
          <a:p>
            <a:fld id="{478C4F1F-2372-42B1-8CC8-06DB0F03AF3B}" type="slidenum">
              <a:rPr lang="en-US" smtClean="0"/>
              <a:pPr/>
              <a:t>7</a:t>
            </a:fld>
            <a:endParaRPr lang="en-US"/>
          </a:p>
        </p:txBody>
      </p:sp>
      <p:pic>
        <p:nvPicPr>
          <p:cNvPr id="9" name="Picture 8" descr="A picture containing fire, smoke, coming, dark&#10;&#10;Description automatically generated">
            <a:extLst>
              <a:ext uri="{FF2B5EF4-FFF2-40B4-BE49-F238E27FC236}">
                <a16:creationId xmlns:a16="http://schemas.microsoft.com/office/drawing/2014/main" id="{F154A4FC-2DE8-4FA0-93A9-B82DD450D5B5}"/>
              </a:ext>
            </a:extLst>
          </p:cNvPr>
          <p:cNvPicPr>
            <a:picLocks noChangeAspect="1"/>
          </p:cNvPicPr>
          <p:nvPr/>
        </p:nvPicPr>
        <p:blipFill>
          <a:blip r:embed="rId2"/>
          <a:stretch>
            <a:fillRect/>
          </a:stretch>
        </p:blipFill>
        <p:spPr>
          <a:xfrm>
            <a:off x="0" y="2198046"/>
            <a:ext cx="3508515" cy="2442840"/>
          </a:xfrm>
          <a:prstGeom prst="rect">
            <a:avLst/>
          </a:prstGeom>
        </p:spPr>
      </p:pic>
      <p:pic>
        <p:nvPicPr>
          <p:cNvPr id="11" name="Picture 10" descr="A picture containing building, structure&#10;&#10;Description automatically generated">
            <a:extLst>
              <a:ext uri="{FF2B5EF4-FFF2-40B4-BE49-F238E27FC236}">
                <a16:creationId xmlns:a16="http://schemas.microsoft.com/office/drawing/2014/main" id="{086A5497-B68B-4237-A2C8-74ED32E25861}"/>
              </a:ext>
            </a:extLst>
          </p:cNvPr>
          <p:cNvPicPr>
            <a:picLocks noChangeAspect="1"/>
          </p:cNvPicPr>
          <p:nvPr/>
        </p:nvPicPr>
        <p:blipFill rotWithShape="1">
          <a:blip r:embed="rId3"/>
          <a:srcRect t="-10" r="9161"/>
          <a:stretch/>
        </p:blipFill>
        <p:spPr>
          <a:xfrm>
            <a:off x="5630934" y="4619038"/>
            <a:ext cx="3508515" cy="2238962"/>
          </a:xfrm>
          <a:prstGeom prst="rect">
            <a:avLst/>
          </a:prstGeom>
        </p:spPr>
      </p:pic>
      <p:pic>
        <p:nvPicPr>
          <p:cNvPr id="12" name="Picture 11">
            <a:extLst>
              <a:ext uri="{FF2B5EF4-FFF2-40B4-BE49-F238E27FC236}">
                <a16:creationId xmlns:a16="http://schemas.microsoft.com/office/drawing/2014/main" id="{FCDF5BA3-B8E8-4F78-B84F-7A86F83522DE}"/>
              </a:ext>
            </a:extLst>
          </p:cNvPr>
          <p:cNvPicPr>
            <a:picLocks noChangeAspect="1"/>
          </p:cNvPicPr>
          <p:nvPr/>
        </p:nvPicPr>
        <p:blipFill>
          <a:blip r:embed="rId4"/>
          <a:stretch>
            <a:fillRect/>
          </a:stretch>
        </p:blipFill>
        <p:spPr>
          <a:xfrm>
            <a:off x="5839392" y="2456447"/>
            <a:ext cx="3304608" cy="2162591"/>
          </a:xfrm>
          <a:prstGeom prst="rect">
            <a:avLst/>
          </a:prstGeom>
        </p:spPr>
      </p:pic>
      <p:pic>
        <p:nvPicPr>
          <p:cNvPr id="13" name="Picture 12">
            <a:extLst>
              <a:ext uri="{FF2B5EF4-FFF2-40B4-BE49-F238E27FC236}">
                <a16:creationId xmlns:a16="http://schemas.microsoft.com/office/drawing/2014/main" id="{77C20068-1BAC-43BE-A167-19D564D13851}"/>
              </a:ext>
            </a:extLst>
          </p:cNvPr>
          <p:cNvPicPr>
            <a:picLocks noChangeAspect="1"/>
          </p:cNvPicPr>
          <p:nvPr/>
        </p:nvPicPr>
        <p:blipFill>
          <a:blip r:embed="rId5"/>
          <a:stretch>
            <a:fillRect/>
          </a:stretch>
        </p:blipFill>
        <p:spPr>
          <a:xfrm>
            <a:off x="0" y="33636"/>
            <a:ext cx="3491879" cy="2250952"/>
          </a:xfrm>
          <a:prstGeom prst="rect">
            <a:avLst/>
          </a:prstGeom>
        </p:spPr>
      </p:pic>
      <p:pic>
        <p:nvPicPr>
          <p:cNvPr id="1026" name="Picture 2" descr="Riots continue in Pietermaritzburg | South Africa Today">
            <a:extLst>
              <a:ext uri="{FF2B5EF4-FFF2-40B4-BE49-F238E27FC236}">
                <a16:creationId xmlns:a16="http://schemas.microsoft.com/office/drawing/2014/main" id="{37801AFF-4465-4F8A-8918-E3A7B1CC89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622081"/>
            <a:ext cx="3258214" cy="22389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844546B-1D7C-425C-B7F7-1B8A9DF8ABC5}"/>
              </a:ext>
            </a:extLst>
          </p:cNvPr>
          <p:cNvPicPr>
            <a:picLocks noChangeAspect="1"/>
          </p:cNvPicPr>
          <p:nvPr/>
        </p:nvPicPr>
        <p:blipFill>
          <a:blip r:embed="rId7"/>
          <a:stretch>
            <a:fillRect/>
          </a:stretch>
        </p:blipFill>
        <p:spPr>
          <a:xfrm>
            <a:off x="2751167" y="4546114"/>
            <a:ext cx="3493311" cy="2292295"/>
          </a:xfrm>
          <a:prstGeom prst="rect">
            <a:avLst/>
          </a:prstGeom>
        </p:spPr>
      </p:pic>
      <p:sp>
        <p:nvSpPr>
          <p:cNvPr id="16" name="TextBox 15">
            <a:extLst>
              <a:ext uri="{FF2B5EF4-FFF2-40B4-BE49-F238E27FC236}">
                <a16:creationId xmlns:a16="http://schemas.microsoft.com/office/drawing/2014/main" id="{2D014DA4-5B56-42F4-8748-00A3A3731E59}"/>
              </a:ext>
            </a:extLst>
          </p:cNvPr>
          <p:cNvSpPr txBox="1"/>
          <p:nvPr/>
        </p:nvSpPr>
        <p:spPr>
          <a:xfrm>
            <a:off x="3508515" y="2535163"/>
            <a:ext cx="2330877" cy="1569660"/>
          </a:xfrm>
          <a:prstGeom prst="rect">
            <a:avLst/>
          </a:prstGeom>
          <a:noFill/>
        </p:spPr>
        <p:txBody>
          <a:bodyPr wrap="square" rtlCol="0">
            <a:spAutoFit/>
          </a:bodyPr>
          <a:lstStyle/>
          <a:p>
            <a:pPr algn="ctr"/>
            <a:r>
              <a:rPr lang="en-US" sz="3200" dirty="0"/>
              <a:t>KZN </a:t>
            </a:r>
            <a:br>
              <a:rPr lang="en-US" sz="3200" dirty="0"/>
            </a:br>
            <a:r>
              <a:rPr lang="en-US" sz="3200" dirty="0"/>
              <a:t>Loot - Strip -  </a:t>
            </a:r>
          </a:p>
          <a:p>
            <a:pPr algn="ctr"/>
            <a:r>
              <a:rPr lang="en-US" sz="3200" dirty="0"/>
              <a:t>Burn</a:t>
            </a:r>
            <a:endParaRPr lang="en-ZA" sz="3200" dirty="0"/>
          </a:p>
        </p:txBody>
      </p:sp>
      <p:pic>
        <p:nvPicPr>
          <p:cNvPr id="17" name="Picture 16">
            <a:extLst>
              <a:ext uri="{FF2B5EF4-FFF2-40B4-BE49-F238E27FC236}">
                <a16:creationId xmlns:a16="http://schemas.microsoft.com/office/drawing/2014/main" id="{423A6FBD-841D-4094-B967-6D1F92F081E5}"/>
              </a:ext>
            </a:extLst>
          </p:cNvPr>
          <p:cNvPicPr>
            <a:picLocks noChangeAspect="1"/>
          </p:cNvPicPr>
          <p:nvPr/>
        </p:nvPicPr>
        <p:blipFill>
          <a:blip r:embed="rId8"/>
          <a:stretch>
            <a:fillRect/>
          </a:stretch>
        </p:blipFill>
        <p:spPr>
          <a:xfrm>
            <a:off x="5813229" y="11330"/>
            <a:ext cx="3330771" cy="2556972"/>
          </a:xfrm>
          <a:prstGeom prst="rect">
            <a:avLst/>
          </a:prstGeom>
        </p:spPr>
      </p:pic>
      <p:pic>
        <p:nvPicPr>
          <p:cNvPr id="18" name="Picture 17">
            <a:extLst>
              <a:ext uri="{FF2B5EF4-FFF2-40B4-BE49-F238E27FC236}">
                <a16:creationId xmlns:a16="http://schemas.microsoft.com/office/drawing/2014/main" id="{B7E68508-FF34-4AD9-ADC8-EEB4C99BFD5E}"/>
              </a:ext>
            </a:extLst>
          </p:cNvPr>
          <p:cNvPicPr>
            <a:picLocks noChangeAspect="1"/>
          </p:cNvPicPr>
          <p:nvPr/>
        </p:nvPicPr>
        <p:blipFill rotWithShape="1">
          <a:blip r:embed="rId9"/>
          <a:srcRect b="22319"/>
          <a:stretch/>
        </p:blipFill>
        <p:spPr>
          <a:xfrm>
            <a:off x="2816200" y="-30545"/>
            <a:ext cx="3397994" cy="2124417"/>
          </a:xfrm>
          <a:prstGeom prst="rect">
            <a:avLst/>
          </a:prstGeom>
        </p:spPr>
      </p:pic>
    </p:spTree>
    <p:extLst>
      <p:ext uri="{BB962C8B-B14F-4D97-AF65-F5344CB8AC3E}">
        <p14:creationId xmlns:p14="http://schemas.microsoft.com/office/powerpoint/2010/main" val="603026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EA99E-7B88-4CE0-A32A-2559188A5213}"/>
              </a:ext>
            </a:extLst>
          </p:cNvPr>
          <p:cNvSpPr>
            <a:spLocks noGrp="1"/>
          </p:cNvSpPr>
          <p:nvPr>
            <p:ph type="title"/>
          </p:nvPr>
        </p:nvSpPr>
        <p:spPr/>
        <p:txBody>
          <a:bodyPr/>
          <a:lstStyle/>
          <a:p>
            <a:endParaRPr lang="en-ZA"/>
          </a:p>
        </p:txBody>
      </p:sp>
      <p:pic>
        <p:nvPicPr>
          <p:cNvPr id="7" name="Content Placeholder 6">
            <a:extLst>
              <a:ext uri="{FF2B5EF4-FFF2-40B4-BE49-F238E27FC236}">
                <a16:creationId xmlns:a16="http://schemas.microsoft.com/office/drawing/2014/main" id="{9F6E5F9C-8F7F-4B6F-8179-B8374F5E440C}"/>
              </a:ext>
            </a:extLst>
          </p:cNvPr>
          <p:cNvPicPr>
            <a:picLocks noGrp="1" noChangeAspect="1"/>
          </p:cNvPicPr>
          <p:nvPr>
            <p:ph idx="1"/>
          </p:nvPr>
        </p:nvPicPr>
        <p:blipFill>
          <a:blip r:embed="rId2"/>
          <a:stretch>
            <a:fillRect/>
          </a:stretch>
        </p:blipFill>
        <p:spPr>
          <a:xfrm>
            <a:off x="251520" y="68653"/>
            <a:ext cx="7657688" cy="2135891"/>
          </a:xfrm>
        </p:spPr>
      </p:pic>
      <p:sp>
        <p:nvSpPr>
          <p:cNvPr id="4" name="Footer Placeholder 3">
            <a:extLst>
              <a:ext uri="{FF2B5EF4-FFF2-40B4-BE49-F238E27FC236}">
                <a16:creationId xmlns:a16="http://schemas.microsoft.com/office/drawing/2014/main" id="{E2CA9260-5AA4-4A5A-B99A-52A13B9AC989}"/>
              </a:ext>
            </a:extLst>
          </p:cNvPr>
          <p:cNvSpPr>
            <a:spLocks noGrp="1"/>
          </p:cNvSpPr>
          <p:nvPr>
            <p:ph type="ftr" sz="quarter" idx="11"/>
          </p:nvPr>
        </p:nvSpPr>
        <p:spPr/>
        <p:txBody>
          <a:bodyPr/>
          <a:lstStyle/>
          <a:p>
            <a:r>
              <a:rPr lang="en-US"/>
              <a:t>This presentation is confidential and intended for Kwanalu members only.  Not for distribution..</a:t>
            </a:r>
          </a:p>
        </p:txBody>
      </p:sp>
      <p:sp>
        <p:nvSpPr>
          <p:cNvPr id="5" name="Slide Number Placeholder 4">
            <a:extLst>
              <a:ext uri="{FF2B5EF4-FFF2-40B4-BE49-F238E27FC236}">
                <a16:creationId xmlns:a16="http://schemas.microsoft.com/office/drawing/2014/main" id="{5555CB21-E353-40CB-9F1C-497CEEF88DCE}"/>
              </a:ext>
            </a:extLst>
          </p:cNvPr>
          <p:cNvSpPr>
            <a:spLocks noGrp="1"/>
          </p:cNvSpPr>
          <p:nvPr>
            <p:ph type="sldNum" sz="quarter" idx="12"/>
          </p:nvPr>
        </p:nvSpPr>
        <p:spPr/>
        <p:txBody>
          <a:bodyPr/>
          <a:lstStyle/>
          <a:p>
            <a:fld id="{478C4F1F-2372-42B1-8CC8-06DB0F03AF3B}" type="slidenum">
              <a:rPr lang="en-US" smtClean="0"/>
              <a:pPr/>
              <a:t>8</a:t>
            </a:fld>
            <a:endParaRPr lang="en-US"/>
          </a:p>
        </p:txBody>
      </p:sp>
      <p:pic>
        <p:nvPicPr>
          <p:cNvPr id="9" name="Picture 8">
            <a:extLst>
              <a:ext uri="{FF2B5EF4-FFF2-40B4-BE49-F238E27FC236}">
                <a16:creationId xmlns:a16="http://schemas.microsoft.com/office/drawing/2014/main" id="{FF7B3491-B8A0-4DC0-88B7-A86D1F931F9E}"/>
              </a:ext>
            </a:extLst>
          </p:cNvPr>
          <p:cNvPicPr>
            <a:picLocks noChangeAspect="1"/>
          </p:cNvPicPr>
          <p:nvPr/>
        </p:nvPicPr>
        <p:blipFill rotWithShape="1">
          <a:blip r:embed="rId3"/>
          <a:srcRect b="5854"/>
          <a:stretch/>
        </p:blipFill>
        <p:spPr>
          <a:xfrm>
            <a:off x="1331640" y="2301065"/>
            <a:ext cx="7622293" cy="2135892"/>
          </a:xfrm>
          <a:prstGeom prst="rect">
            <a:avLst/>
          </a:prstGeom>
        </p:spPr>
      </p:pic>
      <p:pic>
        <p:nvPicPr>
          <p:cNvPr id="11" name="Picture 10">
            <a:extLst>
              <a:ext uri="{FF2B5EF4-FFF2-40B4-BE49-F238E27FC236}">
                <a16:creationId xmlns:a16="http://schemas.microsoft.com/office/drawing/2014/main" id="{2C99CA99-1370-4C87-8F33-AA016E3E0AF5}"/>
              </a:ext>
            </a:extLst>
          </p:cNvPr>
          <p:cNvPicPr>
            <a:picLocks noChangeAspect="1"/>
          </p:cNvPicPr>
          <p:nvPr/>
        </p:nvPicPr>
        <p:blipFill>
          <a:blip r:embed="rId4"/>
          <a:stretch>
            <a:fillRect/>
          </a:stretch>
        </p:blipFill>
        <p:spPr>
          <a:xfrm>
            <a:off x="107504" y="4533477"/>
            <a:ext cx="7808239" cy="2255870"/>
          </a:xfrm>
          <a:prstGeom prst="rect">
            <a:avLst/>
          </a:prstGeom>
        </p:spPr>
      </p:pic>
    </p:spTree>
    <p:extLst>
      <p:ext uri="{BB962C8B-B14F-4D97-AF65-F5344CB8AC3E}">
        <p14:creationId xmlns:p14="http://schemas.microsoft.com/office/powerpoint/2010/main" val="1791560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A9145F7-712C-43FD-938E-4B2C5C160282}"/>
              </a:ext>
            </a:extLst>
          </p:cNvPr>
          <p:cNvPicPr>
            <a:picLocks noGrp="1" noChangeAspect="1"/>
          </p:cNvPicPr>
          <p:nvPr>
            <p:ph idx="1"/>
          </p:nvPr>
        </p:nvPicPr>
        <p:blipFill>
          <a:blip r:embed="rId2"/>
          <a:stretch>
            <a:fillRect/>
          </a:stretch>
        </p:blipFill>
        <p:spPr>
          <a:xfrm>
            <a:off x="554228" y="908720"/>
            <a:ext cx="8035543" cy="5040559"/>
          </a:xfrm>
        </p:spPr>
      </p:pic>
      <p:sp>
        <p:nvSpPr>
          <p:cNvPr id="5" name="Slide Number Placeholder 4">
            <a:extLst>
              <a:ext uri="{FF2B5EF4-FFF2-40B4-BE49-F238E27FC236}">
                <a16:creationId xmlns:a16="http://schemas.microsoft.com/office/drawing/2014/main" id="{AE53BCC7-AB8C-4D58-8A83-70C4A78A4E12}"/>
              </a:ext>
            </a:extLst>
          </p:cNvPr>
          <p:cNvSpPr>
            <a:spLocks noGrp="1"/>
          </p:cNvSpPr>
          <p:nvPr>
            <p:ph type="sldNum" sz="quarter" idx="12"/>
          </p:nvPr>
        </p:nvSpPr>
        <p:spPr/>
        <p:txBody>
          <a:bodyPr/>
          <a:lstStyle/>
          <a:p>
            <a:fld id="{478C4F1F-2372-42B1-8CC8-06DB0F03AF3B}" type="slidenum">
              <a:rPr lang="en-US" smtClean="0"/>
              <a:pPr/>
              <a:t>9</a:t>
            </a:fld>
            <a:endParaRPr lang="en-US"/>
          </a:p>
        </p:txBody>
      </p:sp>
    </p:spTree>
    <p:extLst>
      <p:ext uri="{BB962C8B-B14F-4D97-AF65-F5344CB8AC3E}">
        <p14:creationId xmlns:p14="http://schemas.microsoft.com/office/powerpoint/2010/main" val="3296830141"/>
      </p:ext>
    </p:extLst>
  </p:cSld>
  <p:clrMapOvr>
    <a:masterClrMapping/>
  </p:clrMapOvr>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MAddress xmlns="http://schemas.microsoft.com/sharepoint/v3" xsi:nil="true"/>
    <_activity xmlns="560c5785-fc0e-472c-b187-47e35c26309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36C256C7C47EE439C9E50338550F30D" ma:contentTypeVersion="19" ma:contentTypeDescription="Create a new document." ma:contentTypeScope="" ma:versionID="268e7b428ae6edad91c94d8fcf4be309">
  <xsd:schema xmlns:xsd="http://www.w3.org/2001/XMLSchema" xmlns:xs="http://www.w3.org/2001/XMLSchema" xmlns:p="http://schemas.microsoft.com/office/2006/metadata/properties" xmlns:ns1="http://schemas.microsoft.com/sharepoint/v3" xmlns:ns3="17f0a0fc-e994-4b08-bc82-6dc7c5fbe6db" xmlns:ns4="560c5785-fc0e-472c-b187-47e35c263091" targetNamespace="http://schemas.microsoft.com/office/2006/metadata/properties" ma:root="true" ma:fieldsID="3b18aa69d2d94c29e3b7de4ecfc79e92" ns1:_="" ns3:_="" ns4:_="">
    <xsd:import namespace="http://schemas.microsoft.com/sharepoint/v3"/>
    <xsd:import namespace="17f0a0fc-e994-4b08-bc82-6dc7c5fbe6db"/>
    <xsd:import namespace="560c5785-fc0e-472c-b187-47e35c263091"/>
    <xsd:element name="properties">
      <xsd:complexType>
        <xsd:sequence>
          <xsd:element name="documentManagement">
            <xsd:complexType>
              <xsd:all>
                <xsd:element ref="ns3:SharedWithUsers" minOccurs="0"/>
                <xsd:element ref="ns1:IMAddress" minOccurs="0"/>
                <xsd:element ref="ns3:SharingHintHash" minOccurs="0"/>
                <xsd:element ref="ns3:SharedWithDetails"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MediaServiceOCR" minOccurs="0"/>
                <xsd:element ref="ns4:MediaServiceDateTaken" minOccurs="0"/>
                <xsd:element ref="ns4:MediaServiceLocation"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IMAddress" ma:index="9" nillable="true" ma:displayName="IM Address" ma:description="" ma:internalName="IMAddres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f0a0fc-e994-4b08-bc82-6dc7c5fbe6d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0" nillable="true" ma:displayName="Sharing Hint Hash" ma:description="" ma:internalName="SharingHintHash" ma:readOnly="true">
      <xsd:simpleType>
        <xsd:restriction base="dms:Text"/>
      </xsd:simple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60c5785-fc0e-472c-b187-47e35c263091"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DateTaken" ma:index="21" nillable="true" ma:displayName="MediaServiceDateTaken" ma:hidden="true" ma:internalName="MediaServiceDateTaken"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_activity" ma:index="23" nillable="true" ma:displayName="_activity" ma:hidden="true" ma:internalName="_activity">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C697E9-CD88-4ECA-ACB4-EC81D1D8F1A2}">
  <ds:schemaRefs>
    <ds:schemaRef ds:uri="http://schemas.microsoft.com/office/2006/documentManagement/types"/>
    <ds:schemaRef ds:uri="http://schemas.microsoft.com/sharepoint/v3"/>
    <ds:schemaRef ds:uri="560c5785-fc0e-472c-b187-47e35c263091"/>
    <ds:schemaRef ds:uri="17f0a0fc-e994-4b08-bc82-6dc7c5fbe6db"/>
    <ds:schemaRef ds:uri="http://purl.org/dc/elements/1.1/"/>
    <ds:schemaRef ds:uri="http://purl.org/dc/dcmitype/"/>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DA286B24-BE51-42CD-B645-545972761CD8}">
  <ds:schemaRefs>
    <ds:schemaRef ds:uri="http://schemas.microsoft.com/sharepoint/v3/contenttype/forms"/>
  </ds:schemaRefs>
</ds:datastoreItem>
</file>

<file path=customXml/itemProps3.xml><?xml version="1.0" encoding="utf-8"?>
<ds:datastoreItem xmlns:ds="http://schemas.openxmlformats.org/officeDocument/2006/customXml" ds:itemID="{F8CCF2AC-4ADB-4641-8C53-0ADB229AA7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7f0a0fc-e994-4b08-bc82-6dc7c5fbe6db"/>
    <ds:schemaRef ds:uri="560c5785-fc0e-472c-b187-47e35c2630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19063</TotalTime>
  <Words>1020</Words>
  <Application>Microsoft Office PowerPoint</Application>
  <PresentationFormat>On-screen Show (4:3)</PresentationFormat>
  <Paragraphs>137</Paragraphs>
  <Slides>21</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   KZN  UNREST  July 2021   Presented: 18 April 2024  </vt:lpstr>
      <vt:lpstr>PowerPoint Presentation</vt:lpstr>
      <vt:lpstr>  Real time snapshot taken on 14 July 2021 (110 farmer community leaders) </vt:lpstr>
      <vt:lpstr>Kwanalu Action – United we can</vt:lpstr>
      <vt:lpstr>PowerPoint Presentation</vt:lpstr>
      <vt:lpstr>PowerPoint Presentation</vt:lpstr>
      <vt:lpstr>PowerPoint Presentation</vt:lpstr>
      <vt:lpstr>PowerPoint Presentation</vt:lpstr>
      <vt:lpstr>PowerPoint Presentation</vt:lpstr>
      <vt:lpstr>PowerPoint Presentation</vt:lpstr>
      <vt:lpstr>As @ 16 July 2021</vt:lpstr>
      <vt:lpstr>Types of losses (@ 18 July 2021)</vt:lpstr>
      <vt:lpstr>PowerPoint Presentation</vt:lpstr>
      <vt:lpstr>PowerPoint Presentation</vt:lpstr>
      <vt:lpstr>PowerPoint Presentation</vt:lpstr>
      <vt:lpstr>eThekwini Municipality – Economic development and planning cluster 4/8/21</vt:lpstr>
      <vt:lpstr>PowerPoint Presentation</vt:lpstr>
      <vt:lpstr>Kwanalu Actions and Lessons learnt</vt:lpstr>
      <vt:lpstr>Lessons learnt: </vt:lpstr>
      <vt:lpstr>“UNITED WE CAN”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Meeting  20 October 2020</dc:title>
  <dc:creator>Sandy La Marque</dc:creator>
  <cp:lastModifiedBy>Annelize Crosby</cp:lastModifiedBy>
  <cp:revision>145</cp:revision>
  <cp:lastPrinted>2021-07-13T11:15:09Z</cp:lastPrinted>
  <dcterms:created xsi:type="dcterms:W3CDTF">2020-10-16T08:25:47Z</dcterms:created>
  <dcterms:modified xsi:type="dcterms:W3CDTF">2024-04-18T06:32:11Z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0x010100A36C256C7C47EE439C9E50338550F30D</vt:lpwstr>
  </property>
</Properties>
</file>